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0" r:id="rId5"/>
    <p:sldId id="261" r:id="rId6"/>
    <p:sldId id="270" r:id="rId7"/>
    <p:sldId id="276" r:id="rId8"/>
    <p:sldId id="277" r:id="rId9"/>
    <p:sldId id="267" r:id="rId10"/>
    <p:sldId id="289" r:id="rId11"/>
    <p:sldId id="321" r:id="rId12"/>
    <p:sldId id="288" r:id="rId13"/>
    <p:sldId id="278" r:id="rId14"/>
    <p:sldId id="268" r:id="rId15"/>
    <p:sldId id="269" r:id="rId16"/>
    <p:sldId id="296" r:id="rId17"/>
    <p:sldId id="262" r:id="rId18"/>
    <p:sldId id="290" r:id="rId19"/>
    <p:sldId id="291" r:id="rId20"/>
    <p:sldId id="293" r:id="rId21"/>
    <p:sldId id="292" r:id="rId22"/>
    <p:sldId id="294" r:id="rId23"/>
    <p:sldId id="295" r:id="rId24"/>
    <p:sldId id="264" r:id="rId25"/>
    <p:sldId id="258" r:id="rId26"/>
    <p:sldId id="259"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351" r:id="rId42"/>
    <p:sldId id="353" r:id="rId43"/>
    <p:sldId id="352" r:id="rId44"/>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gs" Target="tags/tag7.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png"/><Relationship Id="rId10"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image" Target="../media/image2.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5.png"/><Relationship Id="rId3" Type="http://schemas.openxmlformats.org/officeDocument/2006/relationships/tags" Target="../tags/tag5.xml"/><Relationship Id="rId2" Type="http://schemas.openxmlformats.org/officeDocument/2006/relationships/image" Target="../media/image34.png"/><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png"/><Relationship Id="rId7" Type="http://schemas.openxmlformats.org/officeDocument/2006/relationships/image" Target="../media/image2.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2.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0"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椭圆 19"/>
          <p:cNvSpPr/>
          <p:nvPr/>
        </p:nvSpPr>
        <p:spPr>
          <a:xfrm>
            <a:off x="6606540" y="2475230"/>
            <a:ext cx="1647825" cy="1647825"/>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2" name="椭圆 21"/>
          <p:cNvSpPr/>
          <p:nvPr/>
        </p:nvSpPr>
        <p:spPr>
          <a:xfrm>
            <a:off x="6953250" y="2830830"/>
            <a:ext cx="954405" cy="954405"/>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3" name="椭圆 22"/>
          <p:cNvSpPr/>
          <p:nvPr/>
        </p:nvSpPr>
        <p:spPr>
          <a:xfrm>
            <a:off x="7272655" y="3141345"/>
            <a:ext cx="315595" cy="315595"/>
          </a:xfrm>
          <a:prstGeom prst="ellipse">
            <a:avLst/>
          </a:prstGeom>
          <a:noFill/>
          <a:ln w="381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2"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3" name="内容占位符 2"/>
          <p:cNvSpPr>
            <a:spLocks noGrp="1"/>
          </p:cNvSpPr>
          <p:nvPr>
            <p:ph idx="1"/>
          </p:nvPr>
        </p:nvSpPr>
        <p:spPr>
          <a:xfrm>
            <a:off x="838200" y="1691005"/>
            <a:ext cx="10784205" cy="954405"/>
          </a:xfrm>
        </p:spPr>
        <p:txBody>
          <a:bodyPr>
            <a:normAutofit/>
          </a:bodyPr>
          <a:p>
            <a:r>
              <a:rPr lang="zh-CN" altLang="en-US"/>
              <a:t>魔法阵（三层）的伤害公式：</a:t>
            </a:r>
            <a:endParaRPr lang="zh-CN" altLang="en-US"/>
          </a:p>
        </p:txBody>
      </p:sp>
      <p:cxnSp>
        <p:nvCxnSpPr>
          <p:cNvPr id="10" name="直接连接符 9"/>
          <p:cNvCxnSpPr/>
          <p:nvPr/>
        </p:nvCxnSpPr>
        <p:spPr>
          <a:xfrm>
            <a:off x="4392295" y="3021330"/>
            <a:ext cx="2268000" cy="952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24" name="文本框 23"/>
              <p:cNvSpPr txBox="1"/>
              <p:nvPr/>
            </p:nvSpPr>
            <p:spPr>
              <a:xfrm>
                <a:off x="838200" y="2368550"/>
                <a:ext cx="4010660" cy="43878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𝐷</m:t>
                          </m:r>
                        </m:e>
                        <m:sub>
                          <m:r>
                            <a:rPr lang="en-US" altLang="zh-CN" sz="2000" i="1">
                              <a:latin typeface="Cambria Math" panose="02040503050406030204" charset="0"/>
                              <a:cs typeface="Cambria Math" panose="02040503050406030204" charset="0"/>
                            </a:rPr>
                            <m:t>技能伤害</m:t>
                          </m:r>
                        </m:sub>
                      </m:sSub>
                      <m:r>
                        <a:rPr lang="en-US" altLang="zh-CN" sz="2000" i="1">
                          <a:latin typeface="Cambria Math" panose="02040503050406030204" charset="0"/>
                          <a:cs typeface="Cambria Math" panose="02040503050406030204" charset="0"/>
                        </a:rPr>
                        <m:t>=</m:t>
                      </m:r>
                      <m:d>
                        <m:dPr>
                          <m:ctrlPr>
                            <a:rPr lang="en-US" altLang="zh-CN" sz="2000" i="1">
                              <a:latin typeface="Cambria Math" panose="02040503050406030204" charset="0"/>
                              <a:cs typeface="Cambria Math" panose="02040503050406030204" charset="0"/>
                            </a:rPr>
                          </m:ctrlPr>
                        </m:dPr>
                        <m:e>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𝑑</m:t>
                              </m:r>
                            </m:e>
                            <m:sub>
                              <m:r>
                                <a:rPr lang="en-US" altLang="zh-CN" sz="2000" i="1">
                                  <a:latin typeface="Cambria Math" panose="02040503050406030204" charset="0"/>
                                  <a:cs typeface="Cambria Math" panose="02040503050406030204" charset="0"/>
                                </a:rPr>
                                <m:t>内圈</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𝑑</m:t>
                              </m:r>
                            </m:e>
                            <m:sub>
                              <m:r>
                                <a:rPr lang="en-US" altLang="zh-CN" sz="2000" i="1">
                                  <a:latin typeface="Cambria Math" panose="02040503050406030204" charset="0"/>
                                  <a:cs typeface="Cambria Math" panose="02040503050406030204" charset="0"/>
                                </a:rPr>
                                <m:t>中圈</m:t>
                              </m:r>
                            </m:sub>
                          </m:sSub>
                        </m:e>
                      </m:d>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𝑑</m:t>
                          </m:r>
                        </m:e>
                        <m:sub>
                          <m:r>
                            <a:rPr lang="en-US" altLang="zh-CN" sz="2000" i="1">
                              <a:latin typeface="Cambria Math" panose="02040503050406030204" charset="0"/>
                              <a:cs typeface="Cambria Math" panose="02040503050406030204" charset="0"/>
                            </a:rPr>
                            <m:t>外圈</m:t>
                          </m:r>
                        </m:sub>
                      </m:sSub>
                    </m:oMath>
                  </m:oMathPara>
                </a14:m>
                <a:endParaRPr lang="en-US" altLang="zh-CN" sz="2000" i="1">
                  <a:latin typeface="Cambria Math" panose="02040503050406030204" charset="0"/>
                  <a:cs typeface="Cambria Math" panose="02040503050406030204" charset="0"/>
                </a:endParaRPr>
              </a:p>
            </p:txBody>
          </p:sp>
        </mc:Choice>
        <mc:Fallback>
          <p:sp>
            <p:nvSpPr>
              <p:cNvPr id="24" name="文本框 23"/>
              <p:cNvSpPr txBox="1">
                <a:spLocks noRot="1" noChangeAspect="1" noMove="1" noResize="1" noEditPoints="1" noAdjustHandles="1" noChangeArrowheads="1" noChangeShapeType="1" noTextEdit="1"/>
              </p:cNvSpPr>
              <p:nvPr/>
            </p:nvSpPr>
            <p:spPr>
              <a:xfrm>
                <a:off x="838200" y="2368550"/>
                <a:ext cx="4010660" cy="438785"/>
              </a:xfrm>
              <a:prstGeom prst="rect">
                <a:avLst/>
              </a:prstGeom>
              <a:blipFill rotWithShape="1">
                <a:blip r:embed="rId1"/>
                <a:stretch>
                  <a:fillRect/>
                </a:stretch>
              </a:blipFill>
            </p:spPr>
            <p:txBody>
              <a:bodyPr/>
              <a:lstStyle/>
              <a:p>
                <a:r>
                  <a:rPr lang="zh-CN" altLang="en-US">
                    <a:noFill/>
                  </a:rPr>
                  <a:t> </a:t>
                </a:r>
              </a:p>
            </p:txBody>
          </p:sp>
        </mc:Fallback>
      </mc:AlternateContent>
      <p:cxnSp>
        <p:nvCxnSpPr>
          <p:cNvPr id="25" name="直接箭头连接符 24"/>
          <p:cNvCxnSpPr/>
          <p:nvPr/>
        </p:nvCxnSpPr>
        <p:spPr>
          <a:xfrm flipH="1" flipV="1">
            <a:off x="4392295" y="2799080"/>
            <a:ext cx="6350" cy="21600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flipV="1">
            <a:off x="3545205" y="2797810"/>
            <a:ext cx="6350" cy="39600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flipV="1">
            <a:off x="2646045" y="2794000"/>
            <a:ext cx="6350" cy="61200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652395" y="3405505"/>
            <a:ext cx="4680000" cy="952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cxnSp>
        <p:nvCxnSpPr>
          <p:cNvPr id="29" name="直接连接符 28"/>
          <p:cNvCxnSpPr/>
          <p:nvPr/>
        </p:nvCxnSpPr>
        <p:spPr>
          <a:xfrm>
            <a:off x="3545205" y="3205480"/>
            <a:ext cx="3420000" cy="952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30" name="文本框 29"/>
              <p:cNvSpPr txBox="1"/>
              <p:nvPr/>
            </p:nvSpPr>
            <p:spPr>
              <a:xfrm>
                <a:off x="838200" y="4123055"/>
                <a:ext cx="6368415" cy="6134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𝑑</m:t>
                          </m:r>
                        </m:e>
                        <m:sub>
                          <m:r>
                            <a:rPr lang="en-US" altLang="zh-CN" sz="2000" i="1">
                              <a:latin typeface="Cambria Math" panose="02040503050406030204" charset="0"/>
                              <a:cs typeface="Cambria Math" panose="02040503050406030204" charset="0"/>
                            </a:rPr>
                            <m:t>𝑖</m:t>
                          </m:r>
                        </m:sub>
                      </m:sSub>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𝛼</m:t>
                      </m:r>
                      <m:r>
                        <a:rPr lang="en-US" altLang="zh-CN" sz="2000" i="1">
                          <a:latin typeface="Cambria Math" panose="02040503050406030204" charset="0"/>
                          <a:cs typeface="Cambria Math" panose="02040503050406030204" charset="0"/>
                        </a:rPr>
                        <m:t>∗</m:t>
                      </m:r>
                      <m:nary>
                        <m:naryPr>
                          <m:chr m:val="∑"/>
                          <m:limLoc m:val="undOvr"/>
                          <m:subHide m:val="on"/>
                          <m:supHide m:val="on"/>
                          <m:ctrlPr>
                            <a:rPr lang="en-US" altLang="zh-CN" sz="2000" i="1">
                              <a:latin typeface="Cambria Math" panose="02040503050406030204" charset="0"/>
                              <a:cs typeface="Cambria Math" panose="02040503050406030204" charset="0"/>
                            </a:rPr>
                          </m:ctrlPr>
                        </m:naryPr>
                        <m:sub/>
                        <m:sup/>
                        <m:e>
                          <m:r>
                            <a:rPr lang="en-US" altLang="zh-CN" sz="2000" i="1">
                              <a:latin typeface="Cambria Math" panose="02040503050406030204" charset="0"/>
                              <a:cs typeface="Cambria Math" panose="02040503050406030204" charset="0"/>
                            </a:rPr>
                            <m:t>魔法引</m:t>
                          </m:r>
                        </m:e>
                      </m:nary>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𝛼</m:t>
                          </m:r>
                        </m:e>
                        <m:sub>
                          <m:r>
                            <a:rPr lang="en-US" altLang="zh-CN" sz="2000" i="1">
                              <a:latin typeface="Cambria Math" panose="02040503050406030204" charset="0"/>
                              <a:cs typeface="Cambria Math" panose="02040503050406030204" charset="0"/>
                            </a:rPr>
                            <m:t>与内核元素关系</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𝛼</m:t>
                          </m:r>
                        </m:e>
                        <m:sub>
                          <m:r>
                            <a:rPr lang="en-US" altLang="zh-CN" sz="2000" i="1">
                              <a:latin typeface="Cambria Math" panose="02040503050406030204" charset="0"/>
                              <a:cs typeface="Cambria Math" panose="02040503050406030204" charset="0"/>
                            </a:rPr>
                            <m:t>芒星</m:t>
                          </m:r>
                        </m:sub>
                      </m:sSub>
                      <m:r>
                        <a:rPr lang="en-US" altLang="zh-CN" sz="2000" i="1">
                          <a:latin typeface="Cambria Math" panose="02040503050406030204" charset="0"/>
                          <a:cs typeface="Cambria Math" panose="02040503050406030204" charset="0"/>
                        </a:rPr>
                        <m:t>∗</m:t>
                      </m:r>
                      <m:nary>
                        <m:naryPr>
                          <m:chr m:val="∑"/>
                          <m:limLoc m:val="undOvr"/>
                          <m:subHide m:val="on"/>
                          <m:supHide m:val="on"/>
                          <m:ctrlPr>
                            <a:rPr lang="en-US" altLang="zh-CN" sz="2000" i="1">
                              <a:latin typeface="Cambria Math" panose="02040503050406030204" charset="0"/>
                              <a:cs typeface="Cambria Math" panose="02040503050406030204" charset="0"/>
                            </a:rPr>
                          </m:ctrlPr>
                        </m:naryPr>
                        <m:sub/>
                        <m:sup/>
                        <m:e>
                          <m:r>
                            <a:rPr lang="en-US" altLang="zh-CN" sz="2000" i="1">
                              <a:latin typeface="Cambria Math" panose="02040503050406030204" charset="0"/>
                              <a:cs typeface="Cambria Math" panose="02040503050406030204" charset="0"/>
                            </a:rPr>
                            <m:t>魔法引</m:t>
                          </m:r>
                        </m:e>
                      </m:nary>
                    </m:oMath>
                  </m:oMathPara>
                </a14:m>
                <a:endParaRPr lang="en-US" altLang="zh-CN" sz="2000" i="1">
                  <a:latin typeface="Cambria Math" panose="02040503050406030204" charset="0"/>
                  <a:cs typeface="Cambria Math" panose="02040503050406030204"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838200" y="4123055"/>
                <a:ext cx="6368415" cy="613410"/>
              </a:xfrm>
              <a:prstGeom prst="rect">
                <a:avLst/>
              </a:prstGeom>
              <a:blipFill rotWithShape="1">
                <a:blip r:embed="rId2"/>
                <a:stretch>
                  <a:fillRect/>
                </a:stretch>
              </a:blipFill>
            </p:spPr>
            <p:txBody>
              <a:bodyPr/>
              <a:lstStyle/>
              <a:p>
                <a:r>
                  <a:rPr lang="zh-CN" altLang="en-US">
                    <a:noFill/>
                  </a:rPr>
                  <a:t> </a:t>
                </a:r>
              </a:p>
            </p:txBody>
          </p:sp>
        </mc:Fallback>
      </mc:AlternateContent>
      <p:sp>
        <p:nvSpPr>
          <p:cNvPr id="4" name="内容占位符 2"/>
          <p:cNvSpPr>
            <a:spLocks noGrp="1"/>
          </p:cNvSpPr>
          <p:nvPr/>
        </p:nvSpPr>
        <p:spPr>
          <a:xfrm>
            <a:off x="838200" y="4949825"/>
            <a:ext cx="10784205" cy="1730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魔法阵伤害量由各圈上数值的计算结果决定。而各圈上的数值计算结果又由三部分组成，分别是：该圈（势）所指元素与魔法核元素的关系系数，芒星系数，芒星上魔法引的计算结果。</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sym typeface="+mn-ea"/>
            </a:endParaRPr>
          </a:p>
        </p:txBody>
      </p:sp>
      <mc:AlternateContent xmlns:mc="http://schemas.openxmlformats.org/markup-compatibility/2006">
        <mc:Choice xmlns:a14="http://schemas.microsoft.com/office/drawing/2010/main" Requires="a14">
          <p:sp>
            <p:nvSpPr>
              <p:cNvPr id="30" name="文本框 29"/>
              <p:cNvSpPr txBox="1"/>
              <p:nvPr/>
            </p:nvSpPr>
            <p:spPr>
              <a:xfrm>
                <a:off x="3914775" y="1826895"/>
                <a:ext cx="4361815" cy="61341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𝑑</m:t>
                          </m:r>
                        </m:e>
                        <m:sub>
                          <m:r>
                            <a:rPr lang="en-US" altLang="zh-CN" sz="2000" i="1">
                              <a:latin typeface="Cambria Math" panose="02040503050406030204" charset="0"/>
                              <a:cs typeface="Cambria Math" panose="02040503050406030204" charset="0"/>
                            </a:rPr>
                            <m:t>𝑖</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𝛼</m:t>
                          </m:r>
                        </m:e>
                        <m:sub>
                          <m:r>
                            <a:rPr lang="en-US" altLang="zh-CN" sz="2000" i="1">
                              <a:latin typeface="Cambria Math" panose="02040503050406030204" charset="0"/>
                              <a:cs typeface="Cambria Math" panose="02040503050406030204" charset="0"/>
                            </a:rPr>
                            <m:t>与内核元素关系</m:t>
                          </m:r>
                        </m:sub>
                      </m:sSub>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𝛼</m:t>
                          </m:r>
                        </m:e>
                        <m:sub>
                          <m:r>
                            <a:rPr lang="en-US" altLang="zh-CN" sz="2000" i="1">
                              <a:latin typeface="Cambria Math" panose="02040503050406030204" charset="0"/>
                              <a:cs typeface="Cambria Math" panose="02040503050406030204" charset="0"/>
                            </a:rPr>
                            <m:t>芒星</m:t>
                          </m:r>
                        </m:sub>
                      </m:sSub>
                      <m:r>
                        <a:rPr lang="en-US" altLang="zh-CN" sz="2000" i="1">
                          <a:latin typeface="Cambria Math" panose="02040503050406030204" charset="0"/>
                          <a:cs typeface="Cambria Math" panose="02040503050406030204" charset="0"/>
                        </a:rPr>
                        <m:t>∗</m:t>
                      </m:r>
                      <m:nary>
                        <m:naryPr>
                          <m:chr m:val="∑"/>
                          <m:limLoc m:val="undOvr"/>
                          <m:subHide m:val="on"/>
                          <m:supHide m:val="on"/>
                          <m:ctrlPr>
                            <a:rPr lang="en-US" altLang="zh-CN" sz="2000" i="1">
                              <a:latin typeface="Cambria Math" panose="02040503050406030204" charset="0"/>
                              <a:cs typeface="Cambria Math" panose="02040503050406030204" charset="0"/>
                            </a:rPr>
                          </m:ctrlPr>
                        </m:naryPr>
                        <m:sub/>
                        <m:sup/>
                        <m:e>
                          <m:r>
                            <a:rPr lang="en-US" altLang="zh-CN" sz="2000" i="1">
                              <a:latin typeface="Cambria Math" panose="02040503050406030204" charset="0"/>
                              <a:cs typeface="Cambria Math" panose="02040503050406030204" charset="0"/>
                            </a:rPr>
                            <m:t>魔法引</m:t>
                          </m:r>
                        </m:e>
                      </m:nary>
                    </m:oMath>
                  </m:oMathPara>
                </a14:m>
                <a:endParaRPr lang="en-US" altLang="zh-CN" sz="2000" i="1">
                  <a:latin typeface="Cambria Math" panose="02040503050406030204" charset="0"/>
                  <a:cs typeface="Cambria Math" panose="02040503050406030204" charset="0"/>
                </a:endParaRPr>
              </a:p>
            </p:txBody>
          </p:sp>
        </mc:Choice>
        <mc:Fallback>
          <p:sp>
            <p:nvSpPr>
              <p:cNvPr id="30" name="文本框 29"/>
              <p:cNvSpPr txBox="1">
                <a:spLocks noRot="1" noChangeAspect="1" noMove="1" noResize="1" noEditPoints="1" noAdjustHandles="1" noChangeArrowheads="1" noChangeShapeType="1" noTextEdit="1"/>
              </p:cNvSpPr>
              <p:nvPr/>
            </p:nvSpPr>
            <p:spPr>
              <a:xfrm>
                <a:off x="3914775" y="1826895"/>
                <a:ext cx="4361815" cy="61341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内容占位符 3"/>
              <p:cNvSpPr/>
              <p:nvPr>
                <p:ph idx="1"/>
              </p:nvPr>
            </p:nvSpPr>
            <p:spPr>
              <a:xfrm>
                <a:off x="838200" y="2649220"/>
                <a:ext cx="10515600" cy="3333115"/>
              </a:xfrm>
            </p:spPr>
            <p:txBody>
              <a:bodyPr/>
              <a:p>
                <a:r>
                  <a:rPr lang="zh-CN" altLang="en-US"/>
                  <a:t>引入</a:t>
                </a:r>
                <a:r>
                  <a:rPr lang="en-US" altLang="zh-CN"/>
                  <a:t>“</a:t>
                </a:r>
                <a14:m>
                  <m:oMath xmlns:m="http://schemas.openxmlformats.org/officeDocument/2006/math">
                    <m:r>
                      <a:rPr lang="en-US" altLang="zh-CN" i="1">
                        <a:latin typeface="Cambria Math" panose="02040503050406030204" charset="0"/>
                        <a:cs typeface="Cambria Math" panose="02040503050406030204" charset="0"/>
                      </a:rPr>
                      <m:t>与内核元素关系</m:t>
                    </m:r>
                  </m:oMath>
                </a14:m>
                <a:r>
                  <a:rPr lang="en-US" altLang="zh-CN"/>
                  <a:t>”</a:t>
                </a:r>
                <a:r>
                  <a:rPr lang="zh-CN" altLang="en-US"/>
                  <a:t>系数主要目的在于增加探索性和策略性。类似不同化学试剂相互添加会触发不同化学反应一样，不同元素组合也会有不同的效果。</a:t>
                </a:r>
                <a:endParaRPr lang="zh-CN" altLang="en-US"/>
              </a:p>
              <a:p>
                <a:r>
                  <a:rPr lang="zh-CN" altLang="en-US"/>
                  <a:t>引入</a:t>
                </a:r>
                <a:r>
                  <a:rPr lang="en-US" altLang="zh-CN"/>
                  <a:t>“</a:t>
                </a:r>
                <a:r>
                  <a:rPr lang="zh-CN" altLang="en-US"/>
                  <a:t>芒星</a:t>
                </a:r>
                <a:r>
                  <a:rPr lang="en-US" altLang="zh-CN"/>
                  <a:t>”</a:t>
                </a:r>
                <a:r>
                  <a:rPr lang="zh-CN" altLang="en-US"/>
                  <a:t>系数的目的在于平衡</a:t>
                </a:r>
                <a:r>
                  <a:rPr lang="en-US" altLang="zh-CN"/>
                  <a:t>MP</a:t>
                </a:r>
                <a:r>
                  <a:rPr lang="zh-CN" altLang="en-US"/>
                  <a:t>的消耗。在绘制魔法阵时，添加数值越高的魔法引，就会消耗越高的</a:t>
                </a:r>
                <a:r>
                  <a:rPr lang="en-US" altLang="zh-CN"/>
                  <a:t>MP</a:t>
                </a:r>
                <a:r>
                  <a:rPr lang="zh-CN" altLang="en-US"/>
                  <a:t>。如果不添加一个</a:t>
                </a:r>
                <a:r>
                  <a:rPr lang="en-US" altLang="zh-CN">
                    <a:sym typeface="+mn-ea"/>
                  </a:rPr>
                  <a:t>“</a:t>
                </a:r>
                <a:r>
                  <a:rPr lang="zh-CN" altLang="en-US">
                    <a:sym typeface="+mn-ea"/>
                  </a:rPr>
                  <a:t>芒星</a:t>
                </a:r>
                <a:r>
                  <a:rPr lang="en-US" altLang="zh-CN">
                    <a:sym typeface="+mn-ea"/>
                  </a:rPr>
                  <a:t>”</a:t>
                </a:r>
                <a:r>
                  <a:rPr lang="zh-CN" altLang="en-US">
                    <a:sym typeface="+mn-ea"/>
                  </a:rPr>
                  <a:t>系数作为补充，那么玩家就会一直将魔法引少的芒星作为选择。</a:t>
                </a:r>
                <a:endParaRPr lang="zh-CN" altLang="en-US"/>
              </a:p>
            </p:txBody>
          </p:sp>
        </mc:Choice>
        <mc:Fallback>
          <p:sp>
            <p:nvSpPr>
              <p:cNvPr id="4" name="内容占位符 3"/>
              <p:cNvSpPr>
                <a:spLocks noRot="1" noChangeAspect="1" noMove="1" noResize="1" noEditPoints="1" noAdjustHandles="1" noChangeArrowheads="1" noChangeShapeType="1" noTextEdit="1"/>
              </p:cNvSpPr>
              <p:nvPr>
                <p:ph idx="1"/>
              </p:nvPr>
            </p:nvSpPr>
            <p:spPr>
              <a:xfrm>
                <a:off x="838200" y="2649220"/>
                <a:ext cx="10515600" cy="3333115"/>
              </a:xfr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sym typeface="+mn-ea"/>
            </a:endParaRPr>
          </a:p>
        </p:txBody>
      </p:sp>
      <p:sp>
        <p:nvSpPr>
          <p:cNvPr id="3" name="内容占位符 2"/>
          <p:cNvSpPr>
            <a:spLocks noGrp="1"/>
          </p:cNvSpPr>
          <p:nvPr>
            <p:ph idx="1"/>
          </p:nvPr>
        </p:nvSpPr>
        <p:spPr>
          <a:xfrm>
            <a:off x="838200" y="1825625"/>
            <a:ext cx="10515600" cy="932815"/>
          </a:xfrm>
        </p:spPr>
        <p:txBody>
          <a:bodyPr/>
          <a:p>
            <a:r>
              <a:rPr lang="zh-CN" altLang="en-US"/>
              <a:t>但是在实际操作的过程中，不做区别的去设计内外圈，会使符号相互重叠，造成画面上的混乱。</a:t>
            </a:r>
            <a:endParaRPr lang="zh-CN" altLang="en-US"/>
          </a:p>
        </p:txBody>
      </p:sp>
      <p:pic>
        <p:nvPicPr>
          <p:cNvPr id="4" name="图片 3" descr="QQ截图20220407022305"/>
          <p:cNvPicPr>
            <a:picLocks noChangeAspect="1"/>
          </p:cNvPicPr>
          <p:nvPr/>
        </p:nvPicPr>
        <p:blipFill>
          <a:blip r:embed="rId1"/>
          <a:stretch>
            <a:fillRect/>
          </a:stretch>
        </p:blipFill>
        <p:spPr>
          <a:xfrm>
            <a:off x="5033645" y="2834640"/>
            <a:ext cx="2160000" cy="2160000"/>
          </a:xfrm>
          <a:prstGeom prst="rect">
            <a:avLst/>
          </a:prstGeom>
        </p:spPr>
      </p:pic>
      <p:sp>
        <p:nvSpPr>
          <p:cNvPr id="5" name="内容占位符 2"/>
          <p:cNvSpPr>
            <a:spLocks noGrp="1"/>
          </p:cNvSpPr>
          <p:nvPr/>
        </p:nvSpPr>
        <p:spPr>
          <a:xfrm>
            <a:off x="838200" y="5054600"/>
            <a:ext cx="10515600" cy="932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为了处理画面上的混乱，越靠内的符号越简洁，让整个魔法阵中符号分布均匀一些。</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3" name="内容占位符 2"/>
          <p:cNvSpPr>
            <a:spLocks noGrp="1"/>
          </p:cNvSpPr>
          <p:nvPr>
            <p:ph idx="1"/>
          </p:nvPr>
        </p:nvSpPr>
        <p:spPr>
          <a:xfrm>
            <a:off x="838200" y="1825625"/>
            <a:ext cx="10515600" cy="932815"/>
          </a:xfrm>
        </p:spPr>
        <p:txBody>
          <a:bodyPr/>
          <a:p>
            <a:r>
              <a:rPr lang="zh-CN" altLang="en-US"/>
              <a:t>对于内圈则不添加芒星，中圈的芒星复杂度弱于外圈。如下图：</a:t>
            </a:r>
            <a:endParaRPr lang="zh-CN" altLang="en-US"/>
          </a:p>
        </p:txBody>
      </p:sp>
      <p:pic>
        <p:nvPicPr>
          <p:cNvPr id="6" name="图片 5" descr="QQ截图20220407023309"/>
          <p:cNvPicPr>
            <a:picLocks noChangeAspect="1"/>
          </p:cNvPicPr>
          <p:nvPr/>
        </p:nvPicPr>
        <p:blipFill>
          <a:blip r:embed="rId1"/>
          <a:stretch>
            <a:fillRect/>
          </a:stretch>
        </p:blipFill>
        <p:spPr>
          <a:xfrm>
            <a:off x="5015865" y="2576195"/>
            <a:ext cx="2160000" cy="2160000"/>
          </a:xfrm>
          <a:prstGeom prst="rect">
            <a:avLst/>
          </a:prstGeom>
        </p:spPr>
      </p:pic>
      <p:sp>
        <p:nvSpPr>
          <p:cNvPr id="7" name="内容占位符 2"/>
          <p:cNvSpPr>
            <a:spLocks noGrp="1"/>
          </p:cNvSpPr>
          <p:nvPr/>
        </p:nvSpPr>
        <p:spPr>
          <a:xfrm>
            <a:off x="762000" y="4812665"/>
            <a:ext cx="10515600" cy="932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同时伤害计算也可以简化为：</a:t>
            </a:r>
            <a:endParaRPr lang="zh-CN" altLang="en-US"/>
          </a:p>
        </p:txBody>
      </p:sp>
      <mc:AlternateContent xmlns:mc="http://schemas.openxmlformats.org/markup-compatibility/2006">
        <mc:Choice xmlns:a14="http://schemas.microsoft.com/office/drawing/2010/main" Requires="a14">
          <p:sp>
            <p:nvSpPr>
              <p:cNvPr id="24" name="文本框 23"/>
              <p:cNvSpPr txBox="1"/>
              <p:nvPr/>
            </p:nvSpPr>
            <p:spPr>
              <a:xfrm>
                <a:off x="4014470" y="5411470"/>
                <a:ext cx="4010660" cy="438785"/>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𝐷</m:t>
                          </m:r>
                        </m:e>
                        <m:sub>
                          <m:r>
                            <a:rPr lang="en-US" altLang="zh-CN" sz="2000" i="1">
                              <a:latin typeface="Cambria Math" panose="02040503050406030204" charset="0"/>
                              <a:cs typeface="Cambria Math" panose="02040503050406030204" charset="0"/>
                            </a:rPr>
                            <m:t>技能伤害</m:t>
                          </m:r>
                        </m:sub>
                      </m:sSub>
                      <m:r>
                        <a:rPr lang="en-US" altLang="zh-CN" sz="2000" i="1">
                          <a:latin typeface="Cambria Math" panose="02040503050406030204" charset="0"/>
                          <a:cs typeface="Cambria Math" panose="02040503050406030204" charset="0"/>
                        </a:rPr>
                        <m:t>=</m:t>
                      </m:r>
                      <m:d>
                        <m:dPr>
                          <m:ctrlPr>
                            <a:rPr lang="en-US" altLang="zh-CN" sz="2000" i="1">
                              <a:latin typeface="Cambria Math" panose="02040503050406030204" charset="0"/>
                              <a:cs typeface="Cambria Math" panose="02040503050406030204" charset="0"/>
                            </a:rPr>
                          </m:ctrlPr>
                        </m:dPr>
                        <m:e>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𝑑</m:t>
                              </m:r>
                            </m:e>
                            <m:sub>
                              <m:r>
                                <a:rPr lang="en-US" altLang="zh-CN" sz="2000" i="1">
                                  <a:latin typeface="Cambria Math" panose="02040503050406030204" charset="0"/>
                                  <a:cs typeface="Cambria Math" panose="02040503050406030204" charset="0"/>
                                </a:rPr>
                                <m:t>中圈</m:t>
                              </m:r>
                            </m:sub>
                          </m:sSub>
                        </m:e>
                      </m:d>
                      <m:r>
                        <a:rPr lang="en-US" altLang="zh-CN" sz="2000" i="1">
                          <a:latin typeface="Cambria Math" panose="02040503050406030204" charset="0"/>
                          <a:cs typeface="Cambria Math" panose="02040503050406030204" charset="0"/>
                        </a:rPr>
                        <m:t>∗</m:t>
                      </m:r>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𝑑</m:t>
                          </m:r>
                        </m:e>
                        <m:sub>
                          <m:r>
                            <a:rPr lang="en-US" altLang="zh-CN" sz="2000" i="1">
                              <a:latin typeface="Cambria Math" panose="02040503050406030204" charset="0"/>
                              <a:cs typeface="Cambria Math" panose="02040503050406030204" charset="0"/>
                            </a:rPr>
                            <m:t>外圈</m:t>
                          </m:r>
                        </m:sub>
                      </m:sSub>
                    </m:oMath>
                  </m:oMathPara>
                </a14:m>
                <a:endParaRPr lang="en-US" altLang="zh-CN" sz="2000" i="1">
                  <a:latin typeface="Cambria Math" panose="02040503050406030204" charset="0"/>
                  <a:cs typeface="Cambria Math" panose="02040503050406030204" charset="0"/>
                </a:endParaRPr>
              </a:p>
            </p:txBody>
          </p:sp>
        </mc:Choice>
        <mc:Fallback>
          <p:sp>
            <p:nvSpPr>
              <p:cNvPr id="24" name="文本框 23"/>
              <p:cNvSpPr txBox="1">
                <a:spLocks noRot="1" noChangeAspect="1" noMove="1" noResize="1" noEditPoints="1" noAdjustHandles="1" noChangeArrowheads="1" noChangeShapeType="1" noTextEdit="1"/>
              </p:cNvSpPr>
              <p:nvPr/>
            </p:nvSpPr>
            <p:spPr>
              <a:xfrm>
                <a:off x="4014470" y="5411470"/>
                <a:ext cx="4010660" cy="438785"/>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 name="正五边形 25"/>
          <p:cNvSpPr/>
          <p:nvPr/>
        </p:nvSpPr>
        <p:spPr>
          <a:xfrm>
            <a:off x="2028825" y="3126105"/>
            <a:ext cx="2142490" cy="2142490"/>
          </a:xfrm>
          <a:prstGeom prst="pentagon">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2276475" y="5102225"/>
            <a:ext cx="327025" cy="327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a:t>
            </a:r>
            <a:endParaRPr lang="en-US" altLang="zh-CN">
              <a:solidFill>
                <a:schemeClr val="tx1"/>
              </a:solidFill>
            </a:endParaRPr>
          </a:p>
        </p:txBody>
      </p:sp>
      <p:sp>
        <p:nvSpPr>
          <p:cNvPr id="28" name="椭圆 27"/>
          <p:cNvSpPr/>
          <p:nvPr/>
        </p:nvSpPr>
        <p:spPr>
          <a:xfrm>
            <a:off x="3590925" y="5102225"/>
            <a:ext cx="327025" cy="327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B</a:t>
            </a:r>
            <a:endParaRPr lang="en-US" altLang="zh-CN">
              <a:solidFill>
                <a:schemeClr val="tx1"/>
              </a:solidFill>
            </a:endParaRPr>
          </a:p>
        </p:txBody>
      </p:sp>
      <p:sp>
        <p:nvSpPr>
          <p:cNvPr id="29" name="椭圆 28"/>
          <p:cNvSpPr/>
          <p:nvPr/>
        </p:nvSpPr>
        <p:spPr>
          <a:xfrm>
            <a:off x="3061970" y="5227955"/>
            <a:ext cx="75565" cy="7556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0" name="矩形 29"/>
          <p:cNvSpPr/>
          <p:nvPr/>
        </p:nvSpPr>
        <p:spPr>
          <a:xfrm>
            <a:off x="1755775" y="2990215"/>
            <a:ext cx="2687320" cy="1753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6" name="正五边形 5"/>
          <p:cNvSpPr/>
          <p:nvPr/>
        </p:nvSpPr>
        <p:spPr>
          <a:xfrm>
            <a:off x="2028825" y="2023745"/>
            <a:ext cx="2142490" cy="2142490"/>
          </a:xfrm>
          <a:prstGeom prst="pentagon">
            <a:avLst/>
          </a:prstGeom>
          <a:noFill/>
          <a:ln w="1270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2276475" y="3999865"/>
            <a:ext cx="327025" cy="327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a:t>
            </a:r>
            <a:endParaRPr lang="en-US" altLang="zh-CN">
              <a:solidFill>
                <a:schemeClr val="tx1"/>
              </a:solidFill>
            </a:endParaRPr>
          </a:p>
        </p:txBody>
      </p:sp>
      <p:sp>
        <p:nvSpPr>
          <p:cNvPr id="7" name="椭圆 6"/>
          <p:cNvSpPr/>
          <p:nvPr/>
        </p:nvSpPr>
        <p:spPr>
          <a:xfrm>
            <a:off x="3590925" y="3999865"/>
            <a:ext cx="327025" cy="3270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B</a:t>
            </a:r>
            <a:endParaRPr lang="en-US" altLang="zh-CN">
              <a:solidFill>
                <a:schemeClr val="tx1"/>
              </a:solidFill>
            </a:endParaRPr>
          </a:p>
        </p:txBody>
      </p:sp>
      <p:sp>
        <p:nvSpPr>
          <p:cNvPr id="8" name="椭圆 7"/>
          <p:cNvSpPr/>
          <p:nvPr/>
        </p:nvSpPr>
        <p:spPr>
          <a:xfrm>
            <a:off x="3061970" y="4125595"/>
            <a:ext cx="75565" cy="7556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9" name="矩形 8"/>
          <p:cNvSpPr/>
          <p:nvPr/>
        </p:nvSpPr>
        <p:spPr>
          <a:xfrm>
            <a:off x="1755775" y="1887855"/>
            <a:ext cx="2687320" cy="1753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2862580" y="5227955"/>
            <a:ext cx="75565" cy="7556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2" name="椭圆 31"/>
          <p:cNvSpPr/>
          <p:nvPr/>
        </p:nvSpPr>
        <p:spPr>
          <a:xfrm>
            <a:off x="3261360" y="5227955"/>
            <a:ext cx="75565" cy="7556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3" name="右箭头 32"/>
          <p:cNvSpPr/>
          <p:nvPr/>
        </p:nvSpPr>
        <p:spPr>
          <a:xfrm>
            <a:off x="4171315" y="3688080"/>
            <a:ext cx="754380" cy="35814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右箭头 33"/>
          <p:cNvSpPr/>
          <p:nvPr/>
        </p:nvSpPr>
        <p:spPr>
          <a:xfrm>
            <a:off x="4171950" y="4744085"/>
            <a:ext cx="754380" cy="358140"/>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37" name="文本框 36"/>
              <p:cNvSpPr txBox="1"/>
              <p:nvPr/>
            </p:nvSpPr>
            <p:spPr>
              <a:xfrm>
                <a:off x="5179060" y="3641725"/>
                <a:ext cx="2341880" cy="39878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𝑙</m:t>
                          </m:r>
                        </m:e>
                        <m:sub>
                          <m:r>
                            <a:rPr lang="en-US" altLang="zh-CN" sz="2000" i="1">
                              <a:latin typeface="Cambria Math" panose="02040503050406030204" charset="0"/>
                              <a:cs typeface="Cambria Math" panose="02040503050406030204" charset="0"/>
                            </a:rPr>
                            <m:t>𝐴𝐵</m:t>
                          </m:r>
                        </m:sub>
                      </m:sSub>
                      <m:r>
                        <a:rPr lang="en-US" altLang="zh-CN" sz="2000" i="1">
                          <a:latin typeface="Cambria Math" panose="02040503050406030204" charset="0"/>
                          <a:cs typeface="Cambria Math" panose="02040503050406030204" charset="0"/>
                        </a:rPr>
                        <m:t>=</m:t>
                      </m:r>
                      <m:d>
                        <m:dPr>
                          <m:ctrlPr>
                            <a:rPr lang="en-US" altLang="zh-CN" sz="2000" i="1">
                              <a:latin typeface="Cambria Math" panose="02040503050406030204" charset="0"/>
                              <a:cs typeface="Cambria Math" panose="02040503050406030204" charset="0"/>
                            </a:rPr>
                          </m:ctrlPr>
                        </m:dPr>
                        <m:e>
                          <m:r>
                            <a:rPr lang="en-US" altLang="zh-CN" sz="2000" i="1">
                              <a:latin typeface="Cambria Math" panose="02040503050406030204" charset="0"/>
                              <a:cs typeface="Cambria Math" panose="02040503050406030204" charset="0"/>
                            </a:rPr>
                            <m:t>𝐴</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1</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𝐵</m:t>
                          </m:r>
                        </m:e>
                      </m:d>
                    </m:oMath>
                  </m:oMathPara>
                </a14:m>
                <a:endParaRPr lang="en-US" altLang="zh-CN" sz="2000" i="1">
                  <a:latin typeface="Cambria Math" panose="02040503050406030204" charset="0"/>
                  <a:cs typeface="Cambria Math" panose="02040503050406030204" charset="0"/>
                </a:endParaRPr>
              </a:p>
            </p:txBody>
          </p:sp>
        </mc:Choice>
        <mc:Fallback>
          <p:sp>
            <p:nvSpPr>
              <p:cNvPr id="37" name="文本框 36"/>
              <p:cNvSpPr txBox="1">
                <a:spLocks noRot="1" noChangeAspect="1" noMove="1" noResize="1" noEditPoints="1" noAdjustHandles="1" noChangeArrowheads="1" noChangeShapeType="1" noTextEdit="1"/>
              </p:cNvSpPr>
              <p:nvPr/>
            </p:nvSpPr>
            <p:spPr>
              <a:xfrm>
                <a:off x="5179060" y="3641725"/>
                <a:ext cx="2341880" cy="398780"/>
              </a:xfrm>
              <a:prstGeom prst="rect">
                <a:avLst/>
              </a:prstGeom>
              <a:blipFill rotWithShape="1">
                <a:blip r:embed="rId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p:cNvSpPr txBox="1"/>
              <p:nvPr/>
            </p:nvSpPr>
            <p:spPr>
              <a:xfrm>
                <a:off x="5180330" y="4744085"/>
                <a:ext cx="2341880" cy="398780"/>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charset="0"/>
                              <a:cs typeface="Cambria Math" panose="02040503050406030204" charset="0"/>
                            </a:rPr>
                          </m:ctrlPr>
                        </m:sSubPr>
                        <m:e>
                          <m:r>
                            <a:rPr lang="en-US" altLang="zh-CN" sz="2000" i="1">
                              <a:latin typeface="Cambria Math" panose="02040503050406030204" charset="0"/>
                              <a:cs typeface="Cambria Math" panose="02040503050406030204" charset="0"/>
                            </a:rPr>
                            <m:t>𝑙</m:t>
                          </m:r>
                        </m:e>
                        <m:sub>
                          <m:r>
                            <a:rPr lang="en-US" altLang="zh-CN" sz="2000" i="1">
                              <a:latin typeface="Cambria Math" panose="02040503050406030204" charset="0"/>
                              <a:cs typeface="Cambria Math" panose="02040503050406030204" charset="0"/>
                            </a:rPr>
                            <m:t>𝐴𝐵</m:t>
                          </m:r>
                        </m:sub>
                      </m:sSub>
                      <m:r>
                        <a:rPr lang="en-US" altLang="zh-CN" sz="2000" i="1">
                          <a:latin typeface="Cambria Math" panose="02040503050406030204" charset="0"/>
                          <a:cs typeface="Cambria Math" panose="02040503050406030204" charset="0"/>
                        </a:rPr>
                        <m:t>=</m:t>
                      </m:r>
                      <m:d>
                        <m:dPr>
                          <m:ctrlPr>
                            <a:rPr lang="en-US" altLang="zh-CN" sz="2000" i="1">
                              <a:latin typeface="Cambria Math" panose="02040503050406030204" charset="0"/>
                              <a:cs typeface="Cambria Math" panose="02040503050406030204" charset="0"/>
                            </a:rPr>
                          </m:ctrlPr>
                        </m:dPr>
                        <m:e>
                          <m:r>
                            <a:rPr lang="en-US" altLang="zh-CN" sz="2000" i="1">
                              <a:latin typeface="Cambria Math" panose="02040503050406030204" charset="0"/>
                              <a:cs typeface="Cambria Math" panose="02040503050406030204" charset="0"/>
                            </a:rPr>
                            <m:t>𝐴</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3</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𝐵</m:t>
                          </m:r>
                        </m:e>
                      </m:d>
                    </m:oMath>
                  </m:oMathPara>
                </a14:m>
                <a:endParaRPr lang="en-US" altLang="zh-CN" sz="2000" i="1">
                  <a:latin typeface="Cambria Math" panose="02040503050406030204" charset="0"/>
                  <a:cs typeface="Cambria Math" panose="02040503050406030204" charset="0"/>
                </a:endParaRPr>
              </a:p>
            </p:txBody>
          </p:sp>
        </mc:Choice>
        <mc:Fallback>
          <p:sp>
            <p:nvSpPr>
              <p:cNvPr id="35" name="文本框 34"/>
              <p:cNvSpPr txBox="1">
                <a:spLocks noRot="1" noChangeAspect="1" noMove="1" noResize="1" noEditPoints="1" noAdjustHandles="1" noChangeArrowheads="1" noChangeShapeType="1" noTextEdit="1"/>
              </p:cNvSpPr>
              <p:nvPr/>
            </p:nvSpPr>
            <p:spPr>
              <a:xfrm>
                <a:off x="5180330" y="4744085"/>
                <a:ext cx="2341880" cy="398780"/>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3" name="内容占位符 2"/>
          <p:cNvSpPr>
            <a:spLocks noGrp="1"/>
          </p:cNvSpPr>
          <p:nvPr>
            <p:ph idx="1"/>
          </p:nvPr>
        </p:nvSpPr>
        <p:spPr/>
        <p:txBody>
          <a:bodyPr/>
          <a:p>
            <a:r>
              <a:rPr lang="zh-CN" altLang="en-US"/>
              <a:t>本文的主要内容是对于如何实现</a:t>
            </a:r>
            <a:r>
              <a:rPr lang="en-US" altLang="zh-CN"/>
              <a:t>“</a:t>
            </a:r>
            <a:r>
              <a:rPr lang="zh-CN" altLang="en-US"/>
              <a:t>绘制魔法阵</a:t>
            </a:r>
            <a:r>
              <a:rPr lang="en-US" altLang="zh-CN"/>
              <a:t>”</a:t>
            </a:r>
            <a:r>
              <a:rPr lang="zh-CN" altLang="en-US"/>
              <a:t>的玩法，提出一种思路；而这种思路就是</a:t>
            </a:r>
            <a:r>
              <a:rPr lang="en-US" altLang="zh-CN"/>
              <a:t>“</a:t>
            </a:r>
            <a:r>
              <a:rPr lang="zh-CN" altLang="en-US"/>
              <a:t>技能符号化</a:t>
            </a:r>
            <a:r>
              <a:rPr lang="en-US" altLang="zh-CN"/>
              <a:t>”</a:t>
            </a:r>
            <a:r>
              <a:rPr lang="zh-CN" altLang="en-US"/>
              <a:t>。</a:t>
            </a:r>
            <a:endParaRPr lang="zh-CN" altLang="en-US"/>
          </a:p>
          <a:p>
            <a:r>
              <a:rPr lang="zh-CN" altLang="en-US"/>
              <a:t>本文的价值在于：</a:t>
            </a:r>
            <a:endParaRPr lang="zh-CN" altLang="en-US"/>
          </a:p>
          <a:p>
            <a:r>
              <a:rPr lang="en-US" altLang="zh-CN"/>
              <a:t>1. </a:t>
            </a:r>
            <a:r>
              <a:rPr lang="zh-CN" altLang="en-US"/>
              <a:t>探索了</a:t>
            </a:r>
            <a:r>
              <a:rPr lang="en-US" altLang="zh-CN"/>
              <a:t>“</a:t>
            </a:r>
            <a:r>
              <a:rPr lang="zh-CN" altLang="en-US"/>
              <a:t>魔法阵</a:t>
            </a:r>
            <a:r>
              <a:rPr lang="en-US" altLang="zh-CN"/>
              <a:t>”</a:t>
            </a:r>
            <a:r>
              <a:rPr lang="zh-CN" altLang="en-US"/>
              <a:t>的玩法。只要是魔幻题材游戏，都可以加入</a:t>
            </a:r>
            <a:r>
              <a:rPr lang="en-US" altLang="zh-CN"/>
              <a:t>“</a:t>
            </a:r>
            <a:r>
              <a:rPr lang="zh-CN" altLang="en-US"/>
              <a:t>魔法阵</a:t>
            </a:r>
            <a:r>
              <a:rPr lang="en-US" altLang="zh-CN"/>
              <a:t>”</a:t>
            </a:r>
            <a:r>
              <a:rPr lang="zh-CN" altLang="en-US"/>
              <a:t>玩法作为边缘玩法或是核心玩法的一部分，来丰富游戏内容。</a:t>
            </a:r>
            <a:endParaRPr lang="zh-CN" altLang="en-US"/>
          </a:p>
          <a:p>
            <a:r>
              <a:rPr lang="en-US" altLang="zh-CN"/>
              <a:t>2. </a:t>
            </a:r>
            <a:r>
              <a:rPr lang="zh-CN" altLang="en-US"/>
              <a:t>提出了</a:t>
            </a:r>
            <a:r>
              <a:rPr lang="en-US" altLang="zh-CN">
                <a:sym typeface="+mn-ea"/>
              </a:rPr>
              <a:t>“</a:t>
            </a:r>
            <a:r>
              <a:rPr lang="zh-CN" altLang="en-US">
                <a:sym typeface="+mn-ea"/>
              </a:rPr>
              <a:t>技能符号化</a:t>
            </a:r>
            <a:r>
              <a:rPr lang="en-US" altLang="zh-CN">
                <a:sym typeface="+mn-ea"/>
              </a:rPr>
              <a:t>”</a:t>
            </a:r>
            <a:r>
              <a:rPr lang="zh-CN" altLang="en-US">
                <a:sym typeface="+mn-ea"/>
              </a:rPr>
              <a:t>这一不太常见的概念（至少我过去没有听过相关概念）。其目的在于让玩家可以更加自主的对技能进行调整。</a:t>
            </a:r>
            <a:endParaRPr lang="zh-CN" altLang="en-US">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3" name="内容占位符 2"/>
          <p:cNvSpPr>
            <a:spLocks noGrp="1"/>
          </p:cNvSpPr>
          <p:nvPr>
            <p:ph idx="1"/>
          </p:nvPr>
        </p:nvSpPr>
        <p:spPr>
          <a:xfrm>
            <a:off x="838200" y="1825625"/>
            <a:ext cx="10515600" cy="1190625"/>
          </a:xfrm>
        </p:spPr>
        <p:txBody>
          <a:bodyPr/>
          <a:p>
            <a:r>
              <a:rPr lang="en-US" altLang="zh-CN">
                <a:sym typeface="+mn-ea"/>
              </a:rPr>
              <a:t>“</a:t>
            </a:r>
            <a:r>
              <a:rPr lang="zh-CN" altLang="en-US">
                <a:sym typeface="+mn-ea"/>
              </a:rPr>
              <a:t>技能符号化</a:t>
            </a:r>
            <a:r>
              <a:rPr lang="en-US" altLang="zh-CN">
                <a:sym typeface="+mn-ea"/>
              </a:rPr>
              <a:t>”</a:t>
            </a:r>
            <a:r>
              <a:rPr lang="zh-CN" altLang="en-US">
                <a:sym typeface="+mn-ea"/>
              </a:rPr>
              <a:t>这一名词虽然不太常见，但其</a:t>
            </a:r>
            <a:r>
              <a:rPr lang="en-US" altLang="zh-CN">
                <a:sym typeface="+mn-ea"/>
              </a:rPr>
              <a:t>“</a:t>
            </a:r>
            <a:r>
              <a:rPr lang="zh-CN" altLang="en-US">
                <a:sym typeface="+mn-ea"/>
              </a:rPr>
              <a:t>自主化</a:t>
            </a:r>
            <a:r>
              <a:rPr lang="en-US" altLang="zh-CN">
                <a:sym typeface="+mn-ea"/>
              </a:rPr>
              <a:t>”</a:t>
            </a:r>
            <a:r>
              <a:rPr lang="zh-CN" altLang="en-US">
                <a:sym typeface="+mn-ea"/>
              </a:rPr>
              <a:t>的游戏体验目标却是很常见的。</a:t>
            </a:r>
            <a:endParaRPr lang="zh-CN" altLang="en-US">
              <a:sym typeface="+mn-ea"/>
            </a:endParaRPr>
          </a:p>
        </p:txBody>
      </p:sp>
      <p:pic>
        <p:nvPicPr>
          <p:cNvPr id="100" name="图片 99"/>
          <p:cNvPicPr/>
          <p:nvPr>
            <p:custDataLst>
              <p:tags r:id="rId1"/>
            </p:custDataLst>
          </p:nvPr>
        </p:nvPicPr>
        <p:blipFill>
          <a:blip r:embed="rId2"/>
          <a:stretch>
            <a:fillRect/>
          </a:stretch>
        </p:blipFill>
        <p:spPr>
          <a:xfrm>
            <a:off x="1280795" y="3395345"/>
            <a:ext cx="4481830" cy="1943735"/>
          </a:xfrm>
          <a:prstGeom prst="rect">
            <a:avLst/>
          </a:prstGeom>
          <a:noFill/>
          <a:ln w="9525">
            <a:noFill/>
          </a:ln>
        </p:spPr>
      </p:pic>
      <p:pic>
        <p:nvPicPr>
          <p:cNvPr id="6" name="图片 5" descr="QQ截图20220407023309"/>
          <p:cNvPicPr>
            <a:picLocks noChangeAspect="1"/>
          </p:cNvPicPr>
          <p:nvPr/>
        </p:nvPicPr>
        <p:blipFill>
          <a:blip r:embed="rId3"/>
          <a:stretch>
            <a:fillRect/>
          </a:stretch>
        </p:blipFill>
        <p:spPr>
          <a:xfrm>
            <a:off x="7387590" y="3287395"/>
            <a:ext cx="2160000" cy="2160000"/>
          </a:xfrm>
          <a:prstGeom prst="rect">
            <a:avLst/>
          </a:prstGeom>
        </p:spPr>
      </p:pic>
      <p:cxnSp>
        <p:nvCxnSpPr>
          <p:cNvPr id="10" name="直接连接符 9"/>
          <p:cNvCxnSpPr>
            <a:stCxn id="73" idx="3"/>
          </p:cNvCxnSpPr>
          <p:nvPr/>
        </p:nvCxnSpPr>
        <p:spPr>
          <a:xfrm>
            <a:off x="7149465" y="4364990"/>
            <a:ext cx="1258570" cy="698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cxnSp>
        <p:nvCxnSpPr>
          <p:cNvPr id="28" name="直接连接符 27"/>
          <p:cNvCxnSpPr>
            <a:stCxn id="9" idx="3"/>
          </p:cNvCxnSpPr>
          <p:nvPr/>
        </p:nvCxnSpPr>
        <p:spPr>
          <a:xfrm>
            <a:off x="7149465" y="3831590"/>
            <a:ext cx="659765" cy="444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cxnSp>
        <p:nvCxnSpPr>
          <p:cNvPr id="29" name="直接连接符 28"/>
          <p:cNvCxnSpPr>
            <a:stCxn id="12" idx="3"/>
          </p:cNvCxnSpPr>
          <p:nvPr/>
        </p:nvCxnSpPr>
        <p:spPr>
          <a:xfrm>
            <a:off x="7145020" y="4898390"/>
            <a:ext cx="703580" cy="190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cxnSp>
        <p:nvCxnSpPr>
          <p:cNvPr id="4" name="直接连接符 3"/>
          <p:cNvCxnSpPr>
            <a:stCxn id="73" idx="1"/>
          </p:cNvCxnSpPr>
          <p:nvPr/>
        </p:nvCxnSpPr>
        <p:spPr>
          <a:xfrm flipH="1">
            <a:off x="3652520" y="4364990"/>
            <a:ext cx="2356485" cy="190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
        <p:nvSpPr>
          <p:cNvPr id="73" name="文本框 72"/>
          <p:cNvSpPr txBox="1"/>
          <p:nvPr/>
        </p:nvSpPr>
        <p:spPr>
          <a:xfrm>
            <a:off x="6009005" y="4196080"/>
            <a:ext cx="1140460" cy="337185"/>
          </a:xfrm>
          <a:prstGeom prst="rect">
            <a:avLst/>
          </a:prstGeom>
          <a:noFill/>
        </p:spPr>
        <p:txBody>
          <a:bodyPr wrap="square" rtlCol="0">
            <a:spAutoFit/>
          </a:bodyPr>
          <a:p>
            <a:pPr algn="ctr"/>
            <a:r>
              <a:rPr lang="zh-CN" altLang="en-US" sz="1600"/>
              <a:t>核心</a:t>
            </a:r>
            <a:endParaRPr lang="zh-CN" altLang="en-US" sz="1600"/>
          </a:p>
        </p:txBody>
      </p:sp>
      <p:sp>
        <p:nvSpPr>
          <p:cNvPr id="9" name="文本框 8"/>
          <p:cNvSpPr txBox="1"/>
          <p:nvPr/>
        </p:nvSpPr>
        <p:spPr>
          <a:xfrm>
            <a:off x="6009005" y="3662680"/>
            <a:ext cx="1140460" cy="337185"/>
          </a:xfrm>
          <a:prstGeom prst="rect">
            <a:avLst/>
          </a:prstGeom>
          <a:noFill/>
        </p:spPr>
        <p:txBody>
          <a:bodyPr wrap="square" rtlCol="0">
            <a:spAutoFit/>
          </a:bodyPr>
          <a:p>
            <a:pPr algn="ctr"/>
            <a:r>
              <a:rPr lang="zh-CN" altLang="en-US" sz="1600"/>
              <a:t>辅助</a:t>
            </a:r>
            <a:endParaRPr lang="zh-CN" altLang="en-US" sz="1600"/>
          </a:p>
        </p:txBody>
      </p:sp>
      <p:cxnSp>
        <p:nvCxnSpPr>
          <p:cNvPr id="11" name="直接连接符 10"/>
          <p:cNvCxnSpPr>
            <a:stCxn id="9" idx="1"/>
          </p:cNvCxnSpPr>
          <p:nvPr/>
        </p:nvCxnSpPr>
        <p:spPr>
          <a:xfrm flipH="1">
            <a:off x="4095750" y="3831590"/>
            <a:ext cx="1913255" cy="190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
        <p:nvSpPr>
          <p:cNvPr id="12" name="文本框 11"/>
          <p:cNvSpPr txBox="1"/>
          <p:nvPr/>
        </p:nvSpPr>
        <p:spPr>
          <a:xfrm>
            <a:off x="6004560" y="4729480"/>
            <a:ext cx="1140460" cy="337185"/>
          </a:xfrm>
          <a:prstGeom prst="rect">
            <a:avLst/>
          </a:prstGeom>
          <a:noFill/>
        </p:spPr>
        <p:txBody>
          <a:bodyPr wrap="square" rtlCol="0">
            <a:spAutoFit/>
          </a:bodyPr>
          <a:p>
            <a:pPr algn="ctr"/>
            <a:r>
              <a:rPr lang="zh-CN" altLang="en-US" sz="1600"/>
              <a:t>辅助</a:t>
            </a:r>
            <a:endParaRPr lang="zh-CN" altLang="en-US" sz="1600"/>
          </a:p>
        </p:txBody>
      </p:sp>
      <p:cxnSp>
        <p:nvCxnSpPr>
          <p:cNvPr id="13" name="直接连接符 12"/>
          <p:cNvCxnSpPr>
            <a:stCxn id="12" idx="1"/>
          </p:cNvCxnSpPr>
          <p:nvPr/>
        </p:nvCxnSpPr>
        <p:spPr>
          <a:xfrm flipH="1">
            <a:off x="3505200" y="4898390"/>
            <a:ext cx="2499360" cy="1905"/>
          </a:xfrm>
          <a:prstGeom prst="line">
            <a:avLst/>
          </a:prstGeom>
          <a:ln>
            <a:solidFill>
              <a:srgbClr val="FF0000"/>
            </a:solidFill>
            <a:headEnd type="none"/>
            <a:tailEnd type="ova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3" name="内容占位符 2"/>
          <p:cNvSpPr>
            <a:spLocks noGrp="1"/>
          </p:cNvSpPr>
          <p:nvPr>
            <p:ph idx="1"/>
          </p:nvPr>
        </p:nvSpPr>
        <p:spPr>
          <a:xfrm>
            <a:off x="838200" y="1587500"/>
            <a:ext cx="10515600" cy="1385570"/>
          </a:xfrm>
        </p:spPr>
        <p:txBody>
          <a:bodyPr/>
          <a:p>
            <a:pPr fontAlgn="auto">
              <a:lnSpc>
                <a:spcPct val="100000"/>
              </a:lnSpc>
            </a:pPr>
            <a:r>
              <a:rPr lang="zh-CN" sz="2400">
                <a:sym typeface="+mn-ea"/>
              </a:rPr>
              <a:t>再以《炉石传说》为例，我们可以把每一张卡牌都看做是一个</a:t>
            </a:r>
            <a:r>
              <a:rPr lang="en-US" altLang="zh-CN" sz="2400">
                <a:sym typeface="+mn-ea"/>
              </a:rPr>
              <a:t>“</a:t>
            </a:r>
            <a:r>
              <a:rPr lang="zh-CN" sz="2400">
                <a:sym typeface="+mn-ea"/>
              </a:rPr>
              <a:t>符号</a:t>
            </a:r>
            <a:r>
              <a:rPr lang="en-US" altLang="zh-CN" sz="2400">
                <a:sym typeface="+mn-ea"/>
              </a:rPr>
              <a:t>”</a:t>
            </a:r>
            <a:r>
              <a:rPr lang="zh-CN" sz="2400">
                <a:sym typeface="+mn-ea"/>
              </a:rPr>
              <a:t>，每一次攻击都看做</a:t>
            </a:r>
            <a:r>
              <a:rPr lang="en-US" altLang="zh-CN" sz="2400">
                <a:sym typeface="+mn-ea"/>
              </a:rPr>
              <a:t>“</a:t>
            </a:r>
            <a:r>
              <a:rPr lang="zh-CN" sz="2400">
                <a:sym typeface="+mn-ea"/>
              </a:rPr>
              <a:t>技能</a:t>
            </a:r>
            <a:r>
              <a:rPr lang="en-US" altLang="zh-CN" sz="2400">
                <a:sym typeface="+mn-ea"/>
              </a:rPr>
              <a:t>”</a:t>
            </a:r>
            <a:r>
              <a:rPr lang="zh-CN" sz="2400">
                <a:sym typeface="+mn-ea"/>
              </a:rPr>
              <a:t>，那么我们</a:t>
            </a:r>
            <a:r>
              <a:rPr lang="zh-CN" sz="2400">
                <a:sym typeface="+mn-ea"/>
              </a:rPr>
              <a:t>每一回合</a:t>
            </a:r>
            <a:r>
              <a:rPr lang="zh-CN" sz="2400">
                <a:sym typeface="+mn-ea"/>
              </a:rPr>
              <a:t>都是非常</a:t>
            </a:r>
            <a:r>
              <a:rPr lang="en-US" altLang="zh-CN" sz="2400">
                <a:sym typeface="+mn-ea"/>
              </a:rPr>
              <a:t>“</a:t>
            </a:r>
            <a:r>
              <a:rPr lang="zh-CN" sz="2400">
                <a:sym typeface="+mn-ea"/>
              </a:rPr>
              <a:t>自主</a:t>
            </a:r>
            <a:r>
              <a:rPr lang="en-US" altLang="zh-CN" sz="2400">
                <a:sym typeface="+mn-ea"/>
              </a:rPr>
              <a:t>”</a:t>
            </a:r>
            <a:r>
              <a:rPr lang="zh-CN" sz="2400">
                <a:sym typeface="+mn-ea"/>
              </a:rPr>
              <a:t>地释放着</a:t>
            </a:r>
            <a:r>
              <a:rPr lang="en-US" altLang="zh-CN" sz="2400">
                <a:sym typeface="+mn-ea"/>
              </a:rPr>
              <a:t>“</a:t>
            </a:r>
            <a:r>
              <a:rPr lang="zh-CN" altLang="en-US" sz="2400">
                <a:sym typeface="+mn-ea"/>
              </a:rPr>
              <a:t>技能</a:t>
            </a:r>
            <a:r>
              <a:rPr lang="en-US" altLang="zh-CN" sz="2400">
                <a:sym typeface="+mn-ea"/>
              </a:rPr>
              <a:t>”</a:t>
            </a:r>
            <a:r>
              <a:rPr lang="zh-CN" sz="2400">
                <a:sym typeface="+mn-ea"/>
              </a:rPr>
              <a:t>。这种</a:t>
            </a:r>
            <a:r>
              <a:rPr lang="en-US" altLang="zh-CN" sz="2400">
                <a:sym typeface="+mn-ea"/>
              </a:rPr>
              <a:t>“</a:t>
            </a:r>
            <a:r>
              <a:rPr lang="zh-CN" altLang="en-US" sz="2400">
                <a:sym typeface="+mn-ea"/>
              </a:rPr>
              <a:t>自主</a:t>
            </a:r>
            <a:r>
              <a:rPr lang="en-US" altLang="zh-CN" sz="2400">
                <a:sym typeface="+mn-ea"/>
              </a:rPr>
              <a:t>”</a:t>
            </a:r>
            <a:r>
              <a:rPr lang="zh-CN" altLang="en-US" sz="2400">
                <a:sym typeface="+mn-ea"/>
              </a:rPr>
              <a:t>也是《炉石传说》的乐趣所在。</a:t>
            </a:r>
            <a:endParaRPr lang="zh-CN" altLang="en-US" sz="2400">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1294765" y="3037840"/>
            <a:ext cx="1324610" cy="521970"/>
          </a:xfrm>
          <a:prstGeom prst="rect">
            <a:avLst/>
          </a:prstGeom>
          <a:noFill/>
        </p:spPr>
        <p:txBody>
          <a:bodyPr wrap="square" rtlCol="0">
            <a:spAutoFit/>
          </a:bodyPr>
          <a:p>
            <a:pPr algn="ctr"/>
            <a:r>
              <a:rPr lang="zh-CN" altLang="en-US" sz="2800"/>
              <a:t>火球术</a:t>
            </a:r>
            <a:endParaRPr lang="zh-CN" altLang="en-US" sz="2800"/>
          </a:p>
        </p:txBody>
      </p:sp>
      <p:grpSp>
        <p:nvGrpSpPr>
          <p:cNvPr id="15" name="组合 14"/>
          <p:cNvGrpSpPr/>
          <p:nvPr/>
        </p:nvGrpSpPr>
        <p:grpSpPr>
          <a:xfrm>
            <a:off x="8515985" y="2245995"/>
            <a:ext cx="2105660" cy="2105660"/>
            <a:chOff x="11324" y="5456"/>
            <a:chExt cx="3316" cy="3316"/>
          </a:xfrm>
        </p:grpSpPr>
        <p:pic>
          <p:nvPicPr>
            <p:cNvPr id="8" name="图片 7" descr="演示用例0"/>
            <p:cNvPicPr>
              <a:picLocks noChangeAspect="1"/>
            </p:cNvPicPr>
            <p:nvPr/>
          </p:nvPicPr>
          <p:blipFill>
            <a:blip r:embed="rId1"/>
            <a:stretch>
              <a:fillRect/>
            </a:stretch>
          </p:blipFill>
          <p:spPr>
            <a:xfrm>
              <a:off x="11324" y="5456"/>
              <a:ext cx="3316" cy="3316"/>
            </a:xfrm>
            <a:prstGeom prst="rect">
              <a:avLst/>
            </a:prstGeom>
          </p:spPr>
        </p:pic>
        <p:pic>
          <p:nvPicPr>
            <p:cNvPr id="14" name="图片 13" descr="fire"/>
            <p:cNvPicPr>
              <a:picLocks noChangeAspect="1"/>
            </p:cNvPicPr>
            <p:nvPr/>
          </p:nvPicPr>
          <p:blipFill>
            <a:blip r:embed="rId2"/>
            <a:stretch>
              <a:fillRect/>
            </a:stretch>
          </p:blipFill>
          <p:spPr>
            <a:xfrm>
              <a:off x="12371" y="6503"/>
              <a:ext cx="1222" cy="1222"/>
            </a:xfrm>
            <a:prstGeom prst="rect">
              <a:avLst/>
            </a:prstGeom>
          </p:spPr>
        </p:pic>
      </p:grpSp>
      <p:sp>
        <p:nvSpPr>
          <p:cNvPr id="18" name="双大括号 17"/>
          <p:cNvSpPr/>
          <p:nvPr/>
        </p:nvSpPr>
        <p:spPr>
          <a:xfrm>
            <a:off x="2981325" y="522605"/>
            <a:ext cx="5153025" cy="5552440"/>
          </a:xfrm>
          <a:prstGeom prst="bracePair">
            <a:avLst>
              <a:gd name="adj" fmla="val 3362"/>
            </a:avLst>
          </a:prstGeom>
          <a:ln w="38100"/>
        </p:spPr>
        <p:style>
          <a:lnRef idx="1">
            <a:schemeClr val="dk1"/>
          </a:lnRef>
          <a:fillRef idx="0">
            <a:schemeClr val="dk1"/>
          </a:fillRef>
          <a:effectRef idx="0">
            <a:schemeClr val="dk1"/>
          </a:effectRef>
          <a:fontRef idx="minor">
            <a:schemeClr val="tx1"/>
          </a:fontRef>
        </p:style>
        <p:txBody>
          <a:bodyPr rtlCol="0" anchor="ctr"/>
          <a:p>
            <a:pPr algn="ctr"/>
            <a:endParaRPr lang="zh-CN" altLang="en-US"/>
          </a:p>
        </p:txBody>
      </p:sp>
      <p:pic>
        <p:nvPicPr>
          <p:cNvPr id="19" name="图片 18" descr="QQ截图20220410112800"/>
          <p:cNvPicPr>
            <a:picLocks noChangeAspect="1"/>
          </p:cNvPicPr>
          <p:nvPr/>
        </p:nvPicPr>
        <p:blipFill>
          <a:blip r:embed="rId3"/>
          <a:stretch>
            <a:fillRect/>
          </a:stretch>
        </p:blipFill>
        <p:spPr>
          <a:xfrm>
            <a:off x="3699510" y="492125"/>
            <a:ext cx="554990" cy="591185"/>
          </a:xfrm>
          <a:prstGeom prst="rect">
            <a:avLst/>
          </a:prstGeom>
        </p:spPr>
      </p:pic>
      <p:pic>
        <p:nvPicPr>
          <p:cNvPr id="20" name="图片 19" descr="QQ截图20220410112840"/>
          <p:cNvPicPr>
            <a:picLocks noChangeAspect="1"/>
          </p:cNvPicPr>
          <p:nvPr/>
        </p:nvPicPr>
        <p:blipFill>
          <a:blip r:embed="rId4"/>
          <a:stretch>
            <a:fillRect/>
          </a:stretch>
        </p:blipFill>
        <p:spPr>
          <a:xfrm>
            <a:off x="4718050" y="1121410"/>
            <a:ext cx="506730" cy="701675"/>
          </a:xfrm>
          <a:prstGeom prst="rect">
            <a:avLst/>
          </a:prstGeom>
        </p:spPr>
      </p:pic>
      <p:pic>
        <p:nvPicPr>
          <p:cNvPr id="21" name="图片 20" descr="QQ截图20220410112912"/>
          <p:cNvPicPr>
            <a:picLocks noChangeAspect="1"/>
          </p:cNvPicPr>
          <p:nvPr/>
        </p:nvPicPr>
        <p:blipFill>
          <a:blip r:embed="rId5"/>
          <a:stretch>
            <a:fillRect/>
          </a:stretch>
        </p:blipFill>
        <p:spPr>
          <a:xfrm>
            <a:off x="3725545" y="4258945"/>
            <a:ext cx="478790" cy="701675"/>
          </a:xfrm>
          <a:prstGeom prst="rect">
            <a:avLst/>
          </a:prstGeom>
        </p:spPr>
      </p:pic>
      <p:pic>
        <p:nvPicPr>
          <p:cNvPr id="22" name="图片 21" descr="QQ截图20220410113019"/>
          <p:cNvPicPr>
            <a:picLocks noChangeAspect="1"/>
          </p:cNvPicPr>
          <p:nvPr/>
        </p:nvPicPr>
        <p:blipFill>
          <a:blip r:embed="rId6"/>
          <a:stretch>
            <a:fillRect/>
          </a:stretch>
        </p:blipFill>
        <p:spPr>
          <a:xfrm>
            <a:off x="4683125" y="2624455"/>
            <a:ext cx="532130" cy="708660"/>
          </a:xfrm>
          <a:prstGeom prst="rect">
            <a:avLst/>
          </a:prstGeom>
        </p:spPr>
      </p:pic>
      <p:pic>
        <p:nvPicPr>
          <p:cNvPr id="23" name="图片 22" descr="QQ截图20220410113225"/>
          <p:cNvPicPr>
            <a:picLocks noChangeAspect="1"/>
          </p:cNvPicPr>
          <p:nvPr/>
        </p:nvPicPr>
        <p:blipFill>
          <a:blip r:embed="rId7"/>
          <a:stretch>
            <a:fillRect/>
          </a:stretch>
        </p:blipFill>
        <p:spPr>
          <a:xfrm>
            <a:off x="3722370" y="2630805"/>
            <a:ext cx="502920" cy="701675"/>
          </a:xfrm>
          <a:prstGeom prst="rect">
            <a:avLst/>
          </a:prstGeom>
        </p:spPr>
      </p:pic>
      <p:pic>
        <p:nvPicPr>
          <p:cNvPr id="24" name="图片 23" descr="QQ截图20220410113241"/>
          <p:cNvPicPr>
            <a:picLocks noChangeAspect="1"/>
          </p:cNvPicPr>
          <p:nvPr/>
        </p:nvPicPr>
        <p:blipFill>
          <a:blip r:embed="rId8"/>
          <a:stretch>
            <a:fillRect/>
          </a:stretch>
        </p:blipFill>
        <p:spPr>
          <a:xfrm>
            <a:off x="4697730" y="3443605"/>
            <a:ext cx="519430" cy="707390"/>
          </a:xfrm>
          <a:prstGeom prst="rect">
            <a:avLst/>
          </a:prstGeom>
        </p:spPr>
      </p:pic>
      <p:sp>
        <p:nvSpPr>
          <p:cNvPr id="7" name="文本框 6"/>
          <p:cNvSpPr txBox="1"/>
          <p:nvPr/>
        </p:nvSpPr>
        <p:spPr>
          <a:xfrm>
            <a:off x="6365875" y="585470"/>
            <a:ext cx="1324610" cy="398780"/>
          </a:xfrm>
          <a:prstGeom prst="rect">
            <a:avLst/>
          </a:prstGeom>
          <a:noFill/>
        </p:spPr>
        <p:txBody>
          <a:bodyPr wrap="square" rtlCol="0">
            <a:spAutoFit/>
          </a:bodyPr>
          <a:p>
            <a:pPr algn="ctr"/>
            <a:r>
              <a:rPr lang="zh-CN" altLang="en-US" sz="2000"/>
              <a:t>伤害</a:t>
            </a:r>
            <a:r>
              <a:rPr lang="en-US" altLang="zh-CN" sz="2000"/>
              <a:t>1</a:t>
            </a:r>
            <a:endParaRPr lang="en-US" altLang="zh-CN" sz="2000"/>
          </a:p>
        </p:txBody>
      </p:sp>
      <p:pic>
        <p:nvPicPr>
          <p:cNvPr id="9" name="图片 8" descr="QQ截图20220410112800"/>
          <p:cNvPicPr>
            <a:picLocks noChangeAspect="1"/>
          </p:cNvPicPr>
          <p:nvPr/>
        </p:nvPicPr>
        <p:blipFill>
          <a:blip r:embed="rId3"/>
          <a:stretch>
            <a:fillRect/>
          </a:stretch>
        </p:blipFill>
        <p:spPr>
          <a:xfrm>
            <a:off x="3699510" y="1177290"/>
            <a:ext cx="554990" cy="591185"/>
          </a:xfrm>
          <a:prstGeom prst="rect">
            <a:avLst/>
          </a:prstGeom>
        </p:spPr>
      </p:pic>
      <p:sp>
        <p:nvSpPr>
          <p:cNvPr id="10" name="文本框 9"/>
          <p:cNvSpPr txBox="1"/>
          <p:nvPr/>
        </p:nvSpPr>
        <p:spPr>
          <a:xfrm>
            <a:off x="6365875" y="1270635"/>
            <a:ext cx="1324610" cy="398780"/>
          </a:xfrm>
          <a:prstGeom prst="rect">
            <a:avLst/>
          </a:prstGeom>
          <a:noFill/>
        </p:spPr>
        <p:txBody>
          <a:bodyPr wrap="square" rtlCol="0">
            <a:spAutoFit/>
          </a:bodyPr>
          <a:p>
            <a:pPr algn="ctr"/>
            <a:r>
              <a:rPr lang="zh-CN" altLang="en-US" sz="2000"/>
              <a:t>伤害</a:t>
            </a:r>
            <a:r>
              <a:rPr lang="en-US" altLang="zh-CN" sz="2000"/>
              <a:t>2</a:t>
            </a:r>
            <a:endParaRPr lang="en-US" altLang="zh-CN" sz="2000"/>
          </a:p>
        </p:txBody>
      </p:sp>
      <p:sp>
        <p:nvSpPr>
          <p:cNvPr id="12" name="加号 11"/>
          <p:cNvSpPr/>
          <p:nvPr/>
        </p:nvSpPr>
        <p:spPr>
          <a:xfrm>
            <a:off x="4352290" y="1346200"/>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descr="QQ截图20220410112840"/>
          <p:cNvPicPr>
            <a:picLocks noChangeAspect="1"/>
          </p:cNvPicPr>
          <p:nvPr/>
        </p:nvPicPr>
        <p:blipFill>
          <a:blip r:embed="rId4"/>
          <a:stretch>
            <a:fillRect/>
          </a:stretch>
        </p:blipFill>
        <p:spPr>
          <a:xfrm>
            <a:off x="4718050" y="1884045"/>
            <a:ext cx="506730" cy="701675"/>
          </a:xfrm>
          <a:prstGeom prst="rect">
            <a:avLst/>
          </a:prstGeom>
        </p:spPr>
      </p:pic>
      <p:pic>
        <p:nvPicPr>
          <p:cNvPr id="16" name="图片 15" descr="QQ截图20220410112800"/>
          <p:cNvPicPr>
            <a:picLocks noChangeAspect="1"/>
          </p:cNvPicPr>
          <p:nvPr/>
        </p:nvPicPr>
        <p:blipFill>
          <a:blip r:embed="rId3"/>
          <a:stretch>
            <a:fillRect/>
          </a:stretch>
        </p:blipFill>
        <p:spPr>
          <a:xfrm>
            <a:off x="3699510" y="1939925"/>
            <a:ext cx="554990" cy="591185"/>
          </a:xfrm>
          <a:prstGeom prst="rect">
            <a:avLst/>
          </a:prstGeom>
        </p:spPr>
      </p:pic>
      <p:sp>
        <p:nvSpPr>
          <p:cNvPr id="17" name="文本框 16"/>
          <p:cNvSpPr txBox="1"/>
          <p:nvPr/>
        </p:nvSpPr>
        <p:spPr>
          <a:xfrm>
            <a:off x="6365875" y="2033270"/>
            <a:ext cx="1324610" cy="398780"/>
          </a:xfrm>
          <a:prstGeom prst="rect">
            <a:avLst/>
          </a:prstGeom>
          <a:noFill/>
        </p:spPr>
        <p:txBody>
          <a:bodyPr wrap="square" rtlCol="0">
            <a:spAutoFit/>
          </a:bodyPr>
          <a:p>
            <a:pPr algn="ctr"/>
            <a:r>
              <a:rPr lang="zh-CN" altLang="en-US" sz="2000"/>
              <a:t>伤害</a:t>
            </a:r>
            <a:r>
              <a:rPr lang="en-US" altLang="zh-CN" sz="2000"/>
              <a:t>3</a:t>
            </a:r>
            <a:endParaRPr lang="en-US" altLang="zh-CN" sz="2000"/>
          </a:p>
        </p:txBody>
      </p:sp>
      <p:sp>
        <p:nvSpPr>
          <p:cNvPr id="27" name="加号 26"/>
          <p:cNvSpPr/>
          <p:nvPr/>
        </p:nvSpPr>
        <p:spPr>
          <a:xfrm>
            <a:off x="4352290" y="210883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图片 27" descr="QQ截图20220410112840"/>
          <p:cNvPicPr>
            <a:picLocks noChangeAspect="1"/>
          </p:cNvPicPr>
          <p:nvPr/>
        </p:nvPicPr>
        <p:blipFill>
          <a:blip r:embed="rId4"/>
          <a:stretch>
            <a:fillRect/>
          </a:stretch>
        </p:blipFill>
        <p:spPr>
          <a:xfrm>
            <a:off x="5647055" y="1873885"/>
            <a:ext cx="506730" cy="701675"/>
          </a:xfrm>
          <a:prstGeom prst="rect">
            <a:avLst/>
          </a:prstGeom>
        </p:spPr>
      </p:pic>
      <p:sp>
        <p:nvSpPr>
          <p:cNvPr id="29" name="加号 28"/>
          <p:cNvSpPr/>
          <p:nvPr/>
        </p:nvSpPr>
        <p:spPr>
          <a:xfrm>
            <a:off x="5305425" y="211137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6343650" y="2778760"/>
            <a:ext cx="1324610" cy="398780"/>
          </a:xfrm>
          <a:prstGeom prst="rect">
            <a:avLst/>
          </a:prstGeom>
          <a:noFill/>
        </p:spPr>
        <p:txBody>
          <a:bodyPr wrap="square" rtlCol="0">
            <a:spAutoFit/>
          </a:bodyPr>
          <a:p>
            <a:pPr algn="ctr"/>
            <a:r>
              <a:rPr lang="zh-CN" altLang="en-US" sz="2000"/>
              <a:t>伤害</a:t>
            </a:r>
            <a:r>
              <a:rPr lang="en-US" altLang="zh-CN" sz="2000"/>
              <a:t>4</a:t>
            </a:r>
            <a:endParaRPr lang="en-US" altLang="zh-CN" sz="2000"/>
          </a:p>
        </p:txBody>
      </p:sp>
      <p:sp>
        <p:nvSpPr>
          <p:cNvPr id="33" name="加号 32"/>
          <p:cNvSpPr/>
          <p:nvPr/>
        </p:nvSpPr>
        <p:spPr>
          <a:xfrm>
            <a:off x="4330065" y="285432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7" name="图片 36" descr="QQ截图20220410113225"/>
          <p:cNvPicPr>
            <a:picLocks noChangeAspect="1"/>
          </p:cNvPicPr>
          <p:nvPr/>
        </p:nvPicPr>
        <p:blipFill>
          <a:blip r:embed="rId7"/>
          <a:stretch>
            <a:fillRect/>
          </a:stretch>
        </p:blipFill>
        <p:spPr>
          <a:xfrm>
            <a:off x="3725545" y="3444875"/>
            <a:ext cx="502920" cy="701675"/>
          </a:xfrm>
          <a:prstGeom prst="rect">
            <a:avLst/>
          </a:prstGeom>
        </p:spPr>
      </p:pic>
      <p:sp>
        <p:nvSpPr>
          <p:cNvPr id="38" name="文本框 37"/>
          <p:cNvSpPr txBox="1"/>
          <p:nvPr/>
        </p:nvSpPr>
        <p:spPr>
          <a:xfrm>
            <a:off x="6346825" y="3592830"/>
            <a:ext cx="1324610" cy="398780"/>
          </a:xfrm>
          <a:prstGeom prst="rect">
            <a:avLst/>
          </a:prstGeom>
          <a:noFill/>
        </p:spPr>
        <p:txBody>
          <a:bodyPr wrap="square" rtlCol="0">
            <a:spAutoFit/>
          </a:bodyPr>
          <a:p>
            <a:pPr algn="ctr"/>
            <a:r>
              <a:rPr lang="zh-CN" altLang="en-US" sz="2000"/>
              <a:t>伤害</a:t>
            </a:r>
            <a:r>
              <a:rPr lang="en-US" altLang="zh-CN" sz="2000"/>
              <a:t>5</a:t>
            </a:r>
            <a:endParaRPr lang="en-US" altLang="zh-CN" sz="2000"/>
          </a:p>
        </p:txBody>
      </p:sp>
      <p:sp>
        <p:nvSpPr>
          <p:cNvPr id="39" name="加号 38"/>
          <p:cNvSpPr/>
          <p:nvPr/>
        </p:nvSpPr>
        <p:spPr>
          <a:xfrm>
            <a:off x="4333240" y="366839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6344920" y="4406900"/>
            <a:ext cx="1324610" cy="398780"/>
          </a:xfrm>
          <a:prstGeom prst="rect">
            <a:avLst/>
          </a:prstGeom>
          <a:noFill/>
        </p:spPr>
        <p:txBody>
          <a:bodyPr wrap="square" rtlCol="0">
            <a:spAutoFit/>
          </a:bodyPr>
          <a:p>
            <a:pPr algn="ctr"/>
            <a:r>
              <a:rPr lang="zh-CN" altLang="en-US" sz="2000"/>
              <a:t>伤害</a:t>
            </a:r>
            <a:r>
              <a:rPr lang="en-US" altLang="zh-CN" sz="2000"/>
              <a:t>6</a:t>
            </a:r>
            <a:endParaRPr lang="en-US" altLang="zh-CN" sz="2000"/>
          </a:p>
        </p:txBody>
      </p:sp>
      <p:pic>
        <p:nvPicPr>
          <p:cNvPr id="44" name="图片 43" descr="QQ截图20220410120321"/>
          <p:cNvPicPr>
            <a:picLocks noChangeAspect="1"/>
          </p:cNvPicPr>
          <p:nvPr/>
        </p:nvPicPr>
        <p:blipFill>
          <a:blip r:embed="rId9"/>
          <a:stretch>
            <a:fillRect/>
          </a:stretch>
        </p:blipFill>
        <p:spPr>
          <a:xfrm>
            <a:off x="5617845" y="4248150"/>
            <a:ext cx="505460" cy="712470"/>
          </a:xfrm>
          <a:prstGeom prst="rect">
            <a:avLst/>
          </a:prstGeom>
        </p:spPr>
      </p:pic>
      <p:sp>
        <p:nvSpPr>
          <p:cNvPr id="46" name="等于号 45"/>
          <p:cNvSpPr/>
          <p:nvPr/>
        </p:nvSpPr>
        <p:spPr>
          <a:xfrm>
            <a:off x="4318635" y="4483735"/>
            <a:ext cx="247650" cy="248285"/>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47" name="图片 46" descr="QQ截图20220410113225"/>
          <p:cNvPicPr>
            <a:picLocks noChangeAspect="1"/>
          </p:cNvPicPr>
          <p:nvPr/>
        </p:nvPicPr>
        <p:blipFill>
          <a:blip r:embed="rId7"/>
          <a:stretch>
            <a:fillRect/>
          </a:stretch>
        </p:blipFill>
        <p:spPr>
          <a:xfrm>
            <a:off x="4685665" y="4264660"/>
            <a:ext cx="502920" cy="701675"/>
          </a:xfrm>
          <a:prstGeom prst="rect">
            <a:avLst/>
          </a:prstGeom>
        </p:spPr>
      </p:pic>
      <p:sp>
        <p:nvSpPr>
          <p:cNvPr id="48" name="加号 47"/>
          <p:cNvSpPr/>
          <p:nvPr/>
        </p:nvSpPr>
        <p:spPr>
          <a:xfrm>
            <a:off x="5285740" y="4485005"/>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9" name="图片 48" descr="QQ截图20220410113019"/>
          <p:cNvPicPr>
            <a:picLocks noChangeAspect="1"/>
          </p:cNvPicPr>
          <p:nvPr/>
        </p:nvPicPr>
        <p:blipFill>
          <a:blip r:embed="rId6"/>
          <a:stretch>
            <a:fillRect/>
          </a:stretch>
        </p:blipFill>
        <p:spPr>
          <a:xfrm>
            <a:off x="4671695" y="5069840"/>
            <a:ext cx="532130" cy="708660"/>
          </a:xfrm>
          <a:prstGeom prst="rect">
            <a:avLst/>
          </a:prstGeom>
        </p:spPr>
      </p:pic>
      <p:sp>
        <p:nvSpPr>
          <p:cNvPr id="51" name="文本框 50"/>
          <p:cNvSpPr txBox="1"/>
          <p:nvPr/>
        </p:nvSpPr>
        <p:spPr>
          <a:xfrm>
            <a:off x="6332220" y="5224145"/>
            <a:ext cx="1324610" cy="398780"/>
          </a:xfrm>
          <a:prstGeom prst="rect">
            <a:avLst/>
          </a:prstGeom>
          <a:noFill/>
        </p:spPr>
        <p:txBody>
          <a:bodyPr wrap="square" rtlCol="0">
            <a:spAutoFit/>
          </a:bodyPr>
          <a:p>
            <a:pPr algn="ctr"/>
            <a:r>
              <a:rPr lang="zh-CN" altLang="en-US" sz="2000"/>
              <a:t>伤害</a:t>
            </a:r>
            <a:r>
              <a:rPr lang="en-US" altLang="zh-CN" sz="2000"/>
              <a:t>7</a:t>
            </a:r>
            <a:endParaRPr lang="en-US" altLang="zh-CN" sz="2000"/>
          </a:p>
        </p:txBody>
      </p:sp>
      <p:sp>
        <p:nvSpPr>
          <p:cNvPr id="52" name="加号 51"/>
          <p:cNvSpPr/>
          <p:nvPr/>
        </p:nvSpPr>
        <p:spPr>
          <a:xfrm>
            <a:off x="4318635" y="5299710"/>
            <a:ext cx="234950" cy="248285"/>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3" name="图片 52" descr="QQ截图20220410112912"/>
          <p:cNvPicPr>
            <a:picLocks noChangeAspect="1"/>
          </p:cNvPicPr>
          <p:nvPr/>
        </p:nvPicPr>
        <p:blipFill>
          <a:blip r:embed="rId5"/>
          <a:stretch>
            <a:fillRect/>
          </a:stretch>
        </p:blipFill>
        <p:spPr>
          <a:xfrm>
            <a:off x="3722370" y="5073015"/>
            <a:ext cx="478790" cy="701675"/>
          </a:xfrm>
          <a:prstGeom prst="rect">
            <a:avLst/>
          </a:prstGeom>
        </p:spPr>
      </p:pic>
      <p:sp>
        <p:nvSpPr>
          <p:cNvPr id="54" name="文本框 53"/>
          <p:cNvSpPr txBox="1"/>
          <p:nvPr/>
        </p:nvSpPr>
        <p:spPr>
          <a:xfrm>
            <a:off x="6341745" y="5788660"/>
            <a:ext cx="1324610" cy="398780"/>
          </a:xfrm>
          <a:prstGeom prst="rect">
            <a:avLst/>
          </a:prstGeom>
          <a:noFill/>
        </p:spPr>
        <p:txBody>
          <a:bodyPr wrap="square" rtlCol="0">
            <a:spAutoFit/>
          </a:bodyPr>
          <a:p>
            <a:pPr algn="ctr"/>
            <a:r>
              <a:rPr lang="en-US" sz="2000"/>
              <a:t>...</a:t>
            </a:r>
            <a:endParaRPr lang="en-US" sz="2000"/>
          </a:p>
        </p:txBody>
      </p:sp>
      <p:sp>
        <p:nvSpPr>
          <p:cNvPr id="55" name="文本框 54"/>
          <p:cNvSpPr txBox="1"/>
          <p:nvPr/>
        </p:nvSpPr>
        <p:spPr>
          <a:xfrm>
            <a:off x="3748405" y="5837555"/>
            <a:ext cx="1324610" cy="398780"/>
          </a:xfrm>
          <a:prstGeom prst="rect">
            <a:avLst/>
          </a:prstGeom>
          <a:noFill/>
        </p:spPr>
        <p:txBody>
          <a:bodyPr wrap="square" rtlCol="0">
            <a:spAutoFit/>
          </a:bodyPr>
          <a:p>
            <a:pPr algn="ctr"/>
            <a:r>
              <a:rPr lang="en-US" sz="2000"/>
              <a:t>...</a:t>
            </a:r>
            <a:endParaRPr 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前言</a:t>
            </a:r>
            <a:endParaRPr lang="zh-CN" altLang="en-US"/>
          </a:p>
        </p:txBody>
      </p:sp>
      <p:sp>
        <p:nvSpPr>
          <p:cNvPr id="3" name="内容占位符 2"/>
          <p:cNvSpPr>
            <a:spLocks noGrp="1"/>
          </p:cNvSpPr>
          <p:nvPr>
            <p:ph idx="1"/>
          </p:nvPr>
        </p:nvSpPr>
        <p:spPr/>
        <p:txBody>
          <a:bodyPr/>
          <a:p>
            <a:r>
              <a:rPr lang="en-US" altLang="zh-CN" sz="2000"/>
              <a:t>“</a:t>
            </a:r>
            <a:r>
              <a:rPr lang="zh-CN" altLang="en-US" sz="2000"/>
              <a:t>魔法阵</a:t>
            </a:r>
            <a:r>
              <a:rPr lang="en-US" altLang="zh-CN" sz="2000"/>
              <a:t>”</a:t>
            </a:r>
            <a:r>
              <a:rPr lang="zh-CN" altLang="en-US" sz="2000"/>
              <a:t>这个元素常见于各种魔幻文艺作品中</a:t>
            </a:r>
            <a:r>
              <a:rPr lang="zh-CN" sz="2000"/>
              <a:t>，是一种接受度十分广的魔幻元素。以至于一提到</a:t>
            </a:r>
            <a:r>
              <a:rPr lang="en-US" altLang="zh-CN" sz="2000"/>
              <a:t>“</a:t>
            </a:r>
            <a:r>
              <a:rPr lang="zh-CN" altLang="en-US" sz="2000"/>
              <a:t>魔法阵</a:t>
            </a:r>
            <a:r>
              <a:rPr lang="en-US" altLang="zh-CN" sz="2000"/>
              <a:t>”</a:t>
            </a:r>
            <a:r>
              <a:rPr lang="zh-CN" altLang="en-US" sz="2000"/>
              <a:t>，</a:t>
            </a:r>
            <a:r>
              <a:rPr lang="en-US" altLang="zh-CN" sz="2000"/>
              <a:t>“</a:t>
            </a:r>
            <a:r>
              <a:rPr lang="zh-CN" sz="2000">
                <a:sym typeface="+mn-ea"/>
              </a:rPr>
              <a:t>一位法师在烛光下绘制着魔法阵</a:t>
            </a:r>
            <a:r>
              <a:rPr lang="en-US" altLang="zh-CN" sz="2000"/>
              <a:t>”</a:t>
            </a:r>
            <a:r>
              <a:rPr lang="zh-CN" altLang="en-US" sz="2000"/>
              <a:t>的画面也就十分清晰地出现在各自脑海中了。</a:t>
            </a:r>
            <a:endParaRPr lang="zh-CN" sz="2000"/>
          </a:p>
          <a:p>
            <a:r>
              <a:rPr lang="zh-CN" sz="2000"/>
              <a:t>对于热衷于魔幻元素的电子游戏作品，自然也少不了</a:t>
            </a:r>
            <a:r>
              <a:rPr lang="en-US" altLang="zh-CN" sz="2000"/>
              <a:t>“</a:t>
            </a:r>
            <a:r>
              <a:rPr lang="zh-CN" altLang="en-US" sz="2000"/>
              <a:t>魔法阵</a:t>
            </a:r>
            <a:r>
              <a:rPr lang="en-US" altLang="zh-CN" sz="2000"/>
              <a:t>”</a:t>
            </a:r>
            <a:r>
              <a:rPr lang="zh-CN" altLang="en-US" sz="2000"/>
              <a:t>元素。但是，就我所接触过的电子游戏作品中，还未有一款作品围绕</a:t>
            </a:r>
            <a:r>
              <a:rPr lang="en-US" altLang="zh-CN" sz="2000"/>
              <a:t>“</a:t>
            </a:r>
            <a:r>
              <a:rPr lang="zh-CN" altLang="en-US" sz="2000"/>
              <a:t>绘制魔法阵</a:t>
            </a:r>
            <a:r>
              <a:rPr lang="en-US" altLang="zh-CN" sz="2000"/>
              <a:t>”</a:t>
            </a:r>
            <a:r>
              <a:rPr lang="zh-CN" sz="2000"/>
              <a:t>来设计玩法</a:t>
            </a:r>
            <a:r>
              <a:rPr lang="zh-CN" altLang="en-US" sz="2000"/>
              <a:t>。</a:t>
            </a:r>
            <a:endParaRPr lang="zh-CN" altLang="en-US" sz="2000"/>
          </a:p>
          <a:p>
            <a:r>
              <a:rPr lang="zh-CN" altLang="en-US" sz="2000"/>
              <a:t>究其原因，我认为是由于</a:t>
            </a:r>
            <a:r>
              <a:rPr lang="en-US" altLang="zh-CN" sz="2000"/>
              <a:t>“</a:t>
            </a:r>
            <a:r>
              <a:rPr lang="zh-CN" altLang="en-US" sz="2000"/>
              <a:t>绘制魔法阵</a:t>
            </a:r>
            <a:r>
              <a:rPr lang="en-US" altLang="zh-CN" sz="2000"/>
              <a:t>”</a:t>
            </a:r>
            <a:r>
              <a:rPr lang="zh-CN" altLang="en-US" sz="2000"/>
              <a:t>作为一种施法的方式，不如直接展示特效对</a:t>
            </a:r>
            <a:r>
              <a:rPr lang="en-US" altLang="zh-CN" sz="2000"/>
              <a:t>“</a:t>
            </a:r>
            <a:r>
              <a:rPr lang="zh-CN" altLang="en-US" sz="2000"/>
              <a:t>游戏性</a:t>
            </a:r>
            <a:r>
              <a:rPr lang="en-US" altLang="zh-CN" sz="2000"/>
              <a:t>”</a:t>
            </a:r>
            <a:r>
              <a:rPr lang="zh-CN" altLang="en-US" sz="2000"/>
              <a:t>的提升程度高。按下对应按键，施放对应画面，操作简单，反馈也直接。</a:t>
            </a:r>
            <a:endParaRPr lang="zh-CN" altLang="en-US" sz="2000"/>
          </a:p>
          <a:p>
            <a:r>
              <a:rPr lang="zh-CN" altLang="en-US" sz="2000"/>
              <a:t>然而，我认为与</a:t>
            </a:r>
            <a:r>
              <a:rPr lang="en-US" altLang="zh-CN" sz="2000"/>
              <a:t>“</a:t>
            </a:r>
            <a:r>
              <a:rPr lang="zh-CN" altLang="en-US" sz="2000"/>
              <a:t>魔法阵</a:t>
            </a:r>
            <a:r>
              <a:rPr lang="en-US" altLang="zh-CN" sz="2000"/>
              <a:t>”</a:t>
            </a:r>
            <a:r>
              <a:rPr lang="zh-CN" altLang="en-US" sz="2000"/>
              <a:t>的互动可以被做成一种</a:t>
            </a:r>
            <a:r>
              <a:rPr lang="zh-CN" altLang="en-US" sz="2000">
                <a:sym typeface="+mn-ea"/>
              </a:rPr>
              <a:t>极具神秘感的</a:t>
            </a:r>
            <a:r>
              <a:rPr lang="zh-CN" altLang="en-US" sz="2000"/>
              <a:t>体验。所以，我在本文中将对</a:t>
            </a:r>
            <a:r>
              <a:rPr lang="en-US" altLang="zh-CN" sz="2000"/>
              <a:t>“</a:t>
            </a:r>
            <a:r>
              <a:rPr lang="zh-CN" altLang="en-US" sz="2000"/>
              <a:t>魔法阵</a:t>
            </a:r>
            <a:r>
              <a:rPr lang="en-US" altLang="zh-CN" sz="2000"/>
              <a:t>”</a:t>
            </a:r>
            <a:r>
              <a:rPr lang="zh-CN" altLang="en-US" sz="2000"/>
              <a:t>在游戏玩法中的运用做一些分析和尝试。</a:t>
            </a:r>
            <a:endParaRPr lang="zh-CN" altLang="en-US" sz="2000"/>
          </a:p>
          <a:p>
            <a:r>
              <a:rPr lang="zh-CN" altLang="en-US" sz="2000"/>
              <a:t>接下来，首先会介绍</a:t>
            </a:r>
            <a:r>
              <a:rPr lang="en-US" altLang="zh-CN" sz="2000"/>
              <a:t>“</a:t>
            </a:r>
            <a:r>
              <a:rPr lang="zh-CN" altLang="en-US" sz="2000"/>
              <a:t>魔法阵</a:t>
            </a:r>
            <a:r>
              <a:rPr lang="en-US" altLang="zh-CN" sz="2000"/>
              <a:t>”</a:t>
            </a:r>
            <a:r>
              <a:rPr lang="zh-CN" altLang="en-US" sz="2000"/>
              <a:t>的结构，然后</a:t>
            </a:r>
            <a:r>
              <a:rPr lang="zh-CN" sz="2000">
                <a:sym typeface="+mn-ea"/>
              </a:rPr>
              <a:t>结合我做的</a:t>
            </a:r>
            <a:r>
              <a:rPr lang="en-US" altLang="zh-CN" sz="2000">
                <a:sym typeface="+mn-ea"/>
              </a:rPr>
              <a:t>demo</a:t>
            </a:r>
            <a:r>
              <a:rPr lang="zh-CN" altLang="en-US" sz="2000"/>
              <a:t>来介绍</a:t>
            </a:r>
            <a:r>
              <a:rPr lang="en-US" altLang="zh-CN" sz="2000"/>
              <a:t>“</a:t>
            </a:r>
            <a:r>
              <a:rPr lang="zh-CN" altLang="en-US" sz="2000"/>
              <a:t>绘制魔法阵</a:t>
            </a:r>
            <a:r>
              <a:rPr lang="en-US" altLang="zh-CN" sz="2000"/>
              <a:t>”</a:t>
            </a:r>
            <a:r>
              <a:rPr lang="zh-CN" altLang="en-US" sz="2000"/>
              <a:t>的玩法。最后，分别针对《黑暗之魂》与《原神》，简单阐述一下如何在不影响原有核心玩法的情况下，加入</a:t>
            </a:r>
            <a:r>
              <a:rPr lang="en-US" altLang="zh-CN" sz="2000"/>
              <a:t>“</a:t>
            </a:r>
            <a:r>
              <a:rPr lang="zh-CN" altLang="en-US" sz="2000"/>
              <a:t>魔法阵</a:t>
            </a:r>
            <a:r>
              <a:rPr lang="en-US" altLang="zh-CN" sz="2000"/>
              <a:t>”</a:t>
            </a:r>
            <a:r>
              <a:rPr lang="zh-CN" altLang="en-US" sz="2000"/>
              <a:t>元素。</a:t>
            </a:r>
            <a:endParaRPr lang="zh-CN" altLang="en-US"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3" name="内容占位符 2"/>
          <p:cNvSpPr>
            <a:spLocks noGrp="1"/>
          </p:cNvSpPr>
          <p:nvPr>
            <p:ph idx="1"/>
          </p:nvPr>
        </p:nvSpPr>
        <p:spPr>
          <a:xfrm>
            <a:off x="838200" y="1825625"/>
            <a:ext cx="10515600" cy="3139440"/>
          </a:xfrm>
        </p:spPr>
        <p:txBody>
          <a:bodyPr/>
          <a:p>
            <a:pPr fontAlgn="auto">
              <a:lnSpc>
                <a:spcPct val="100000"/>
              </a:lnSpc>
            </a:pPr>
            <a:r>
              <a:rPr lang="zh-CN" sz="2000">
                <a:sym typeface="+mn-ea"/>
              </a:rPr>
              <a:t>《黑暗之魂》作为一款魔幻游戏，如果其中要入</a:t>
            </a:r>
            <a:r>
              <a:rPr lang="en-US" altLang="zh-CN" sz="2000">
                <a:sym typeface="+mn-ea"/>
              </a:rPr>
              <a:t>“</a:t>
            </a:r>
            <a:r>
              <a:rPr lang="zh-CN" altLang="en-US" sz="2000">
                <a:sym typeface="+mn-ea"/>
              </a:rPr>
              <a:t>魔法阵</a:t>
            </a:r>
            <a:r>
              <a:rPr lang="en-US" altLang="zh-CN" sz="2000">
                <a:sym typeface="+mn-ea"/>
              </a:rPr>
              <a:t>”</a:t>
            </a:r>
            <a:r>
              <a:rPr lang="zh-CN" altLang="en-US" sz="2000">
                <a:sym typeface="+mn-ea"/>
              </a:rPr>
              <a:t>元素，则很容易联想到游戏内的法师职业与其战斗模式。</a:t>
            </a:r>
            <a:endParaRPr lang="zh-CN" altLang="en-US" sz="2000">
              <a:sym typeface="+mn-ea"/>
            </a:endParaRPr>
          </a:p>
          <a:p>
            <a:pPr fontAlgn="auto">
              <a:lnSpc>
                <a:spcPct val="100000"/>
              </a:lnSpc>
            </a:pPr>
            <a:r>
              <a:rPr lang="zh-CN" altLang="en-US" sz="2000">
                <a:sym typeface="+mn-ea"/>
              </a:rPr>
              <a:t>在我们选择法术作为进攻手段时，经常遇到伤害不够、前摇过长、魔法量不足等问题，如果能够自由的设计符合自身需要的法术，则会提升战斗的游戏体验。</a:t>
            </a:r>
            <a:endParaRPr lang="zh-CN" altLang="en-US" sz="2000">
              <a:sym typeface="+mn-ea"/>
            </a:endParaRPr>
          </a:p>
          <a:p>
            <a:pPr fontAlgn="auto">
              <a:lnSpc>
                <a:spcPct val="100000"/>
              </a:lnSpc>
            </a:pPr>
            <a:r>
              <a:rPr lang="zh-CN" altLang="en-US" sz="2000">
                <a:sym typeface="+mn-ea"/>
              </a:rPr>
              <a:t>而</a:t>
            </a:r>
            <a:r>
              <a:rPr lang="en-US" altLang="zh-CN" sz="2000">
                <a:sym typeface="+mn-ea"/>
              </a:rPr>
              <a:t>“</a:t>
            </a:r>
            <a:r>
              <a:rPr lang="zh-CN" altLang="en-US" sz="2000">
                <a:sym typeface="+mn-ea"/>
              </a:rPr>
              <a:t>自定义法术</a:t>
            </a:r>
            <a:r>
              <a:rPr lang="en-US" altLang="zh-CN" sz="2000">
                <a:sym typeface="+mn-ea"/>
              </a:rPr>
              <a:t>”</a:t>
            </a:r>
            <a:r>
              <a:rPr lang="zh-CN" altLang="en-US" sz="2000">
                <a:sym typeface="+mn-ea"/>
              </a:rPr>
              <a:t>的方法就可以是本文所提到的</a:t>
            </a:r>
            <a:r>
              <a:rPr lang="en-US" altLang="zh-CN" sz="2000">
                <a:sym typeface="+mn-ea"/>
              </a:rPr>
              <a:t>“</a:t>
            </a:r>
            <a:r>
              <a:rPr lang="zh-CN" altLang="en-US" sz="2000">
                <a:sym typeface="+mn-ea"/>
              </a:rPr>
              <a:t>技能符号化</a:t>
            </a:r>
            <a:r>
              <a:rPr lang="en-US" altLang="zh-CN" sz="2000">
                <a:sym typeface="+mn-ea"/>
              </a:rPr>
              <a:t>”</a:t>
            </a:r>
            <a:r>
              <a:rPr lang="zh-CN" altLang="en-US" sz="2000">
                <a:sym typeface="+mn-ea"/>
              </a:rPr>
              <a:t>方法。</a:t>
            </a:r>
            <a:endParaRPr lang="zh-CN" altLang="en-US" sz="2000">
              <a:sym typeface="+mn-ea"/>
            </a:endParaRPr>
          </a:p>
          <a:p>
            <a:pPr marL="0" indent="0" fontAlgn="auto">
              <a:lnSpc>
                <a:spcPct val="100000"/>
              </a:lnSpc>
              <a:buNone/>
            </a:pPr>
            <a:endParaRPr lang="zh-CN" altLang="en-US" sz="2000">
              <a:sym typeface="+mn-ea"/>
            </a:endParaRPr>
          </a:p>
        </p:txBody>
      </p:sp>
      <p:pic>
        <p:nvPicPr>
          <p:cNvPr id="4" name="图片 3" descr="QQ截图20220410145531"/>
          <p:cNvPicPr>
            <a:picLocks noChangeAspect="1"/>
          </p:cNvPicPr>
          <p:nvPr/>
        </p:nvPicPr>
        <p:blipFill>
          <a:blip r:embed="rId1"/>
          <a:stretch>
            <a:fillRect/>
          </a:stretch>
        </p:blipFill>
        <p:spPr>
          <a:xfrm>
            <a:off x="2107565" y="3879215"/>
            <a:ext cx="3957320" cy="2566035"/>
          </a:xfrm>
          <a:prstGeom prst="rect">
            <a:avLst/>
          </a:prstGeom>
        </p:spPr>
      </p:pic>
      <p:pic>
        <p:nvPicPr>
          <p:cNvPr id="7" name="图片 6" descr="演示用例0"/>
          <p:cNvPicPr>
            <a:picLocks noChangeAspect="1"/>
          </p:cNvPicPr>
          <p:nvPr/>
        </p:nvPicPr>
        <p:blipFill>
          <a:blip r:embed="rId2"/>
          <a:stretch>
            <a:fillRect/>
          </a:stretch>
        </p:blipFill>
        <p:spPr>
          <a:xfrm>
            <a:off x="7203440" y="4109085"/>
            <a:ext cx="2105660" cy="2105660"/>
          </a:xfrm>
          <a:prstGeom prst="rect">
            <a:avLst/>
          </a:prstGeom>
        </p:spPr>
      </p:pic>
      <p:pic>
        <p:nvPicPr>
          <p:cNvPr id="10" name="图片 9" descr="light"/>
          <p:cNvPicPr>
            <a:picLocks noChangeAspect="1"/>
          </p:cNvPicPr>
          <p:nvPr/>
        </p:nvPicPr>
        <p:blipFill>
          <a:blip r:embed="rId3"/>
          <a:stretch>
            <a:fillRect/>
          </a:stretch>
        </p:blipFill>
        <p:spPr>
          <a:xfrm>
            <a:off x="7951470" y="4857115"/>
            <a:ext cx="609600" cy="609600"/>
          </a:xfrm>
          <a:prstGeom prst="rect">
            <a:avLst/>
          </a:prstGeom>
        </p:spPr>
      </p:pic>
      <p:sp>
        <p:nvSpPr>
          <p:cNvPr id="11" name="左右箭头 10"/>
          <p:cNvSpPr/>
          <p:nvPr/>
        </p:nvSpPr>
        <p:spPr>
          <a:xfrm>
            <a:off x="6181725" y="4976495"/>
            <a:ext cx="904875" cy="371475"/>
          </a:xfrm>
          <a:prstGeom prst="lef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a:sym typeface="+mn-ea"/>
              </a:rPr>
              <a:t>“</a:t>
            </a:r>
            <a:r>
              <a:rPr lang="zh-CN" altLang="en-US">
                <a:sym typeface="+mn-ea"/>
              </a:rPr>
              <a:t>绘制魔法阵</a:t>
            </a:r>
            <a:r>
              <a:rPr lang="en-US" altLang="zh-CN">
                <a:sym typeface="+mn-ea"/>
              </a:rPr>
              <a:t>”</a:t>
            </a:r>
            <a:r>
              <a:rPr lang="zh-CN" altLang="en-US">
                <a:sym typeface="+mn-ea"/>
              </a:rPr>
              <a:t>的</a:t>
            </a:r>
            <a:r>
              <a:rPr lang="zh-CN" altLang="en-US">
                <a:sym typeface="+mn-ea"/>
              </a:rPr>
              <a:t>总结</a:t>
            </a:r>
            <a:r>
              <a:rPr lang="zh-CN" altLang="en-US">
                <a:sym typeface="+mn-ea"/>
              </a:rPr>
              <a:t>与拓展</a:t>
            </a:r>
            <a:endParaRPr lang="zh-CN" altLang="en-US"/>
          </a:p>
        </p:txBody>
      </p:sp>
      <p:sp>
        <p:nvSpPr>
          <p:cNvPr id="3" name="内容占位符 2"/>
          <p:cNvSpPr>
            <a:spLocks noGrp="1"/>
          </p:cNvSpPr>
          <p:nvPr>
            <p:ph idx="1"/>
          </p:nvPr>
        </p:nvSpPr>
        <p:spPr>
          <a:xfrm>
            <a:off x="838200" y="1825625"/>
            <a:ext cx="10515600" cy="1454150"/>
          </a:xfrm>
        </p:spPr>
        <p:txBody>
          <a:bodyPr>
            <a:normAutofit lnSpcReduction="10000"/>
          </a:bodyPr>
          <a:p>
            <a:pPr fontAlgn="auto">
              <a:lnSpc>
                <a:spcPct val="100000"/>
              </a:lnSpc>
            </a:pPr>
            <a:r>
              <a:rPr lang="zh-CN" sz="2000">
                <a:sym typeface="+mn-ea"/>
              </a:rPr>
              <a:t>如果《原神》中要入</a:t>
            </a:r>
            <a:r>
              <a:rPr lang="en-US" altLang="zh-CN" sz="2000">
                <a:sym typeface="+mn-ea"/>
              </a:rPr>
              <a:t>“</a:t>
            </a:r>
            <a:r>
              <a:rPr lang="zh-CN" altLang="en-US" sz="2000">
                <a:sym typeface="+mn-ea"/>
              </a:rPr>
              <a:t>魔法阵</a:t>
            </a:r>
            <a:r>
              <a:rPr lang="en-US" altLang="zh-CN" sz="2000">
                <a:sym typeface="+mn-ea"/>
              </a:rPr>
              <a:t>”</a:t>
            </a:r>
            <a:r>
              <a:rPr lang="zh-CN" altLang="en-US" sz="2000">
                <a:sym typeface="+mn-ea"/>
              </a:rPr>
              <a:t>元素，我觉得不适合用</a:t>
            </a:r>
            <a:r>
              <a:rPr lang="en-US" altLang="zh-CN" sz="2000">
                <a:sym typeface="+mn-ea"/>
              </a:rPr>
              <a:t>“</a:t>
            </a:r>
            <a:r>
              <a:rPr lang="zh-CN" altLang="en-US" sz="2000">
                <a:sym typeface="+mn-ea"/>
              </a:rPr>
              <a:t>技能符号化</a:t>
            </a:r>
            <a:r>
              <a:rPr lang="en-US" altLang="zh-CN" sz="2000">
                <a:sym typeface="+mn-ea"/>
              </a:rPr>
              <a:t>”</a:t>
            </a:r>
            <a:r>
              <a:rPr lang="zh-CN" altLang="en-US" sz="2000">
                <a:sym typeface="+mn-ea"/>
              </a:rPr>
              <a:t>的方法，而适合做成一种不影响战斗系统的补充玩法，比如做成一个魔法阵地牢活动。</a:t>
            </a:r>
            <a:endParaRPr lang="zh-CN" altLang="en-US" sz="2000">
              <a:sym typeface="+mn-ea"/>
            </a:endParaRPr>
          </a:p>
          <a:p>
            <a:pPr fontAlgn="auto">
              <a:lnSpc>
                <a:spcPct val="100000"/>
              </a:lnSpc>
            </a:pPr>
            <a:r>
              <a:rPr lang="zh-CN" altLang="en-US" sz="2000">
                <a:sym typeface="+mn-ea"/>
              </a:rPr>
              <a:t>依据本文对魔法阵结构的阐述，魔法阵就是核心与回路的组合，以杨辉的幻圆为地牢的结构基础，所以可以做如下设计：</a:t>
            </a:r>
            <a:endParaRPr lang="zh-CN" altLang="en-US" sz="2000">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6" name="组合 25"/>
          <p:cNvGrpSpPr/>
          <p:nvPr/>
        </p:nvGrpSpPr>
        <p:grpSpPr>
          <a:xfrm>
            <a:off x="1447165" y="631825"/>
            <a:ext cx="1836420" cy="1800860"/>
            <a:chOff x="2684" y="1595"/>
            <a:chExt cx="2892" cy="2836"/>
          </a:xfrm>
        </p:grpSpPr>
        <p:cxnSp>
          <p:nvCxnSpPr>
            <p:cNvPr id="16" name="直接连接符 15"/>
            <p:cNvCxnSpPr>
              <a:stCxn id="8" idx="5"/>
              <a:endCxn id="10" idx="1"/>
            </p:cNvCxnSpPr>
            <p:nvPr/>
          </p:nvCxnSpPr>
          <p:spPr>
            <a:xfrm>
              <a:off x="3197" y="2079"/>
              <a:ext cx="1867" cy="18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9" idx="3"/>
              <a:endCxn id="11" idx="7"/>
            </p:cNvCxnSpPr>
            <p:nvPr/>
          </p:nvCxnSpPr>
          <p:spPr>
            <a:xfrm flipH="1">
              <a:off x="3197" y="2079"/>
              <a:ext cx="1867" cy="18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椭圆 5"/>
            <p:cNvSpPr/>
            <p:nvPr/>
          </p:nvSpPr>
          <p:spPr>
            <a:xfrm>
              <a:off x="2713" y="1595"/>
              <a:ext cx="2835" cy="2835"/>
            </a:xfrm>
            <a:prstGeom prst="ellipse">
              <a:avLst/>
            </a:prstGeom>
            <a:noFill/>
            <a:ln w="254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7" name="椭圆 6"/>
            <p:cNvSpPr/>
            <p:nvPr/>
          </p:nvSpPr>
          <p:spPr>
            <a:xfrm>
              <a:off x="3280" y="2162"/>
              <a:ext cx="1701" cy="1701"/>
            </a:xfrm>
            <a:prstGeom prst="ellipse">
              <a:avLst/>
            </a:prstGeom>
            <a:noFill/>
            <a:ln w="25400"/>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8" name="椭圆 7"/>
            <p:cNvSpPr/>
            <p:nvPr/>
          </p:nvSpPr>
          <p:spPr>
            <a:xfrm>
              <a:off x="2713" y="1595"/>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en-US" altLang="zh-CN"/>
            </a:p>
          </p:txBody>
        </p:sp>
        <p:sp>
          <p:nvSpPr>
            <p:cNvPr id="9" name="椭圆 8"/>
            <p:cNvSpPr/>
            <p:nvPr/>
          </p:nvSpPr>
          <p:spPr>
            <a:xfrm>
              <a:off x="4981" y="1595"/>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0" name="椭圆 9"/>
            <p:cNvSpPr/>
            <p:nvPr/>
          </p:nvSpPr>
          <p:spPr>
            <a:xfrm>
              <a:off x="4981" y="3863"/>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1" name="椭圆 10"/>
            <p:cNvSpPr/>
            <p:nvPr/>
          </p:nvSpPr>
          <p:spPr>
            <a:xfrm>
              <a:off x="2713" y="3863"/>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2" name="椭圆 11"/>
            <p:cNvSpPr/>
            <p:nvPr/>
          </p:nvSpPr>
          <p:spPr>
            <a:xfrm>
              <a:off x="3280" y="2162"/>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3" name="椭圆 12"/>
            <p:cNvSpPr/>
            <p:nvPr/>
          </p:nvSpPr>
          <p:spPr>
            <a:xfrm>
              <a:off x="4414" y="2162"/>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4" name="椭圆 13"/>
            <p:cNvSpPr/>
            <p:nvPr/>
          </p:nvSpPr>
          <p:spPr>
            <a:xfrm>
              <a:off x="4414" y="3296"/>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5" name="椭圆 14"/>
            <p:cNvSpPr/>
            <p:nvPr/>
          </p:nvSpPr>
          <p:spPr>
            <a:xfrm>
              <a:off x="3280" y="3296"/>
              <a:ext cx="567" cy="567"/>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18" name="文本框 17"/>
            <p:cNvSpPr txBox="1"/>
            <p:nvPr/>
          </p:nvSpPr>
          <p:spPr>
            <a:xfrm>
              <a:off x="2685" y="1612"/>
              <a:ext cx="624" cy="531"/>
            </a:xfrm>
            <a:prstGeom prst="rect">
              <a:avLst/>
            </a:prstGeom>
            <a:noFill/>
          </p:spPr>
          <p:txBody>
            <a:bodyPr wrap="square" rtlCol="0">
              <a:spAutoFit/>
            </a:bodyPr>
            <a:p>
              <a:pPr algn="ctr"/>
              <a:r>
                <a:rPr lang="en-US" altLang="zh-CN" sz="1600"/>
                <a:t>28</a:t>
              </a:r>
              <a:endParaRPr lang="en-US" altLang="zh-CN" sz="1600"/>
            </a:p>
          </p:txBody>
        </p:sp>
        <p:sp>
          <p:nvSpPr>
            <p:cNvPr id="19" name="文本框 18"/>
            <p:cNvSpPr txBox="1"/>
            <p:nvPr/>
          </p:nvSpPr>
          <p:spPr>
            <a:xfrm>
              <a:off x="2684" y="3882"/>
              <a:ext cx="624" cy="531"/>
            </a:xfrm>
            <a:prstGeom prst="rect">
              <a:avLst/>
            </a:prstGeom>
            <a:noFill/>
          </p:spPr>
          <p:txBody>
            <a:bodyPr wrap="square" rtlCol="0">
              <a:spAutoFit/>
            </a:bodyPr>
            <a:p>
              <a:pPr algn="ctr"/>
              <a:r>
                <a:rPr lang="en-US" altLang="zh-CN" sz="1600"/>
                <a:t>8</a:t>
              </a:r>
              <a:endParaRPr lang="en-US" altLang="zh-CN" sz="1600"/>
            </a:p>
          </p:txBody>
        </p:sp>
        <p:sp>
          <p:nvSpPr>
            <p:cNvPr id="20" name="文本框 19"/>
            <p:cNvSpPr txBox="1"/>
            <p:nvPr/>
          </p:nvSpPr>
          <p:spPr>
            <a:xfrm>
              <a:off x="4952" y="3901"/>
              <a:ext cx="624" cy="531"/>
            </a:xfrm>
            <a:prstGeom prst="rect">
              <a:avLst/>
            </a:prstGeom>
            <a:noFill/>
          </p:spPr>
          <p:txBody>
            <a:bodyPr wrap="square" rtlCol="0">
              <a:spAutoFit/>
            </a:bodyPr>
            <a:p>
              <a:pPr algn="ctr"/>
              <a:r>
                <a:rPr lang="en-US" altLang="zh-CN" sz="1600"/>
                <a:t>18</a:t>
              </a:r>
              <a:endParaRPr lang="en-US" altLang="zh-CN" sz="1600"/>
            </a:p>
          </p:txBody>
        </p:sp>
        <p:sp>
          <p:nvSpPr>
            <p:cNvPr id="21" name="文本框 20"/>
            <p:cNvSpPr txBox="1"/>
            <p:nvPr/>
          </p:nvSpPr>
          <p:spPr>
            <a:xfrm>
              <a:off x="4952" y="1612"/>
              <a:ext cx="624" cy="531"/>
            </a:xfrm>
            <a:prstGeom prst="rect">
              <a:avLst/>
            </a:prstGeom>
            <a:noFill/>
          </p:spPr>
          <p:txBody>
            <a:bodyPr wrap="square" rtlCol="0">
              <a:spAutoFit/>
            </a:bodyPr>
            <a:p>
              <a:pPr algn="ctr"/>
              <a:r>
                <a:rPr lang="en-US" altLang="zh-CN" sz="1600"/>
                <a:t>25</a:t>
              </a:r>
              <a:endParaRPr lang="en-US" altLang="zh-CN" sz="1600"/>
            </a:p>
          </p:txBody>
        </p:sp>
        <p:sp>
          <p:nvSpPr>
            <p:cNvPr id="22" name="文本框 21"/>
            <p:cNvSpPr txBox="1"/>
            <p:nvPr/>
          </p:nvSpPr>
          <p:spPr>
            <a:xfrm>
              <a:off x="3252" y="2180"/>
              <a:ext cx="624" cy="531"/>
            </a:xfrm>
            <a:prstGeom prst="rect">
              <a:avLst/>
            </a:prstGeom>
            <a:noFill/>
          </p:spPr>
          <p:txBody>
            <a:bodyPr wrap="square" rtlCol="0">
              <a:spAutoFit/>
            </a:bodyPr>
            <a:p>
              <a:pPr algn="ctr"/>
              <a:r>
                <a:rPr lang="en-US" altLang="zh-CN" sz="1600"/>
                <a:t>15</a:t>
              </a:r>
              <a:endParaRPr lang="en-US" altLang="zh-CN" sz="1600"/>
            </a:p>
          </p:txBody>
        </p:sp>
        <p:sp>
          <p:nvSpPr>
            <p:cNvPr id="23" name="文本框 22"/>
            <p:cNvSpPr txBox="1"/>
            <p:nvPr/>
          </p:nvSpPr>
          <p:spPr>
            <a:xfrm>
              <a:off x="4385" y="2180"/>
              <a:ext cx="624" cy="531"/>
            </a:xfrm>
            <a:prstGeom prst="rect">
              <a:avLst/>
            </a:prstGeom>
            <a:noFill/>
          </p:spPr>
          <p:txBody>
            <a:bodyPr wrap="square" rtlCol="0">
              <a:spAutoFit/>
            </a:bodyPr>
            <a:p>
              <a:pPr algn="ctr"/>
              <a:r>
                <a:rPr lang="en-US" altLang="zh-CN" sz="1600"/>
                <a:t>3</a:t>
              </a:r>
              <a:endParaRPr lang="en-US" altLang="zh-CN" sz="1600"/>
            </a:p>
          </p:txBody>
        </p:sp>
        <p:sp>
          <p:nvSpPr>
            <p:cNvPr id="24" name="文本框 23"/>
            <p:cNvSpPr txBox="1"/>
            <p:nvPr/>
          </p:nvSpPr>
          <p:spPr>
            <a:xfrm>
              <a:off x="4386" y="3314"/>
              <a:ext cx="624" cy="531"/>
            </a:xfrm>
            <a:prstGeom prst="rect">
              <a:avLst/>
            </a:prstGeom>
            <a:noFill/>
          </p:spPr>
          <p:txBody>
            <a:bodyPr wrap="square" rtlCol="0">
              <a:spAutoFit/>
            </a:bodyPr>
            <a:p>
              <a:pPr algn="ctr"/>
              <a:r>
                <a:rPr lang="en-US" altLang="zh-CN" sz="1600"/>
                <a:t>29</a:t>
              </a:r>
              <a:endParaRPr lang="en-US" altLang="zh-CN" sz="1600"/>
            </a:p>
          </p:txBody>
        </p:sp>
        <p:sp>
          <p:nvSpPr>
            <p:cNvPr id="25" name="文本框 24"/>
            <p:cNvSpPr txBox="1"/>
            <p:nvPr/>
          </p:nvSpPr>
          <p:spPr>
            <a:xfrm>
              <a:off x="3251" y="3314"/>
              <a:ext cx="624" cy="531"/>
            </a:xfrm>
            <a:prstGeom prst="rect">
              <a:avLst/>
            </a:prstGeom>
            <a:noFill/>
          </p:spPr>
          <p:txBody>
            <a:bodyPr wrap="square" rtlCol="0">
              <a:spAutoFit/>
            </a:bodyPr>
            <a:p>
              <a:pPr algn="ctr"/>
              <a:r>
                <a:rPr lang="en-US" altLang="zh-CN" sz="1600"/>
                <a:t>32</a:t>
              </a:r>
              <a:endParaRPr lang="en-US" altLang="zh-CN" sz="1600"/>
            </a:p>
          </p:txBody>
        </p:sp>
      </p:grpSp>
      <p:sp>
        <p:nvSpPr>
          <p:cNvPr id="27" name="文本框 26"/>
          <p:cNvSpPr txBox="1"/>
          <p:nvPr/>
        </p:nvSpPr>
        <p:spPr>
          <a:xfrm>
            <a:off x="1413510" y="2623820"/>
            <a:ext cx="1905000" cy="368300"/>
          </a:xfrm>
          <a:prstGeom prst="rect">
            <a:avLst/>
          </a:prstGeom>
          <a:noFill/>
        </p:spPr>
        <p:txBody>
          <a:bodyPr wrap="square" rtlCol="0">
            <a:spAutoFit/>
          </a:bodyPr>
          <a:p>
            <a:pPr algn="ctr"/>
            <a:r>
              <a:rPr lang="zh-CN" altLang="en-US"/>
              <a:t>杨辉幻圆</a:t>
            </a:r>
            <a:endParaRPr lang="zh-CN" altLang="en-US"/>
          </a:p>
        </p:txBody>
      </p:sp>
      <p:sp>
        <p:nvSpPr>
          <p:cNvPr id="32" name="椭圆 31"/>
          <p:cNvSpPr/>
          <p:nvPr/>
        </p:nvSpPr>
        <p:spPr>
          <a:xfrm>
            <a:off x="4341495" y="3947795"/>
            <a:ext cx="3324225" cy="1133475"/>
          </a:xfrm>
          <a:prstGeom prst="ellipse">
            <a:avLst/>
          </a:prstGeom>
          <a:ln w="127000">
            <a:solidFill>
              <a:schemeClr val="dk1">
                <a:alpha val="20000"/>
              </a:schemeClr>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3" name="椭圆 32"/>
          <p:cNvSpPr/>
          <p:nvPr/>
        </p:nvSpPr>
        <p:spPr>
          <a:xfrm>
            <a:off x="3110230" y="3363595"/>
            <a:ext cx="5786120" cy="2301240"/>
          </a:xfrm>
          <a:prstGeom prst="ellipse">
            <a:avLst/>
          </a:prstGeom>
          <a:noFill/>
          <a:ln w="127000">
            <a:solidFill>
              <a:schemeClr val="dk1">
                <a:alpha val="20000"/>
              </a:schemeClr>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cxnSp>
        <p:nvCxnSpPr>
          <p:cNvPr id="34" name="直接连接符 33"/>
          <p:cNvCxnSpPr>
            <a:stCxn id="33" idx="2"/>
            <a:endCxn id="33" idx="6"/>
          </p:cNvCxnSpPr>
          <p:nvPr/>
        </p:nvCxnSpPr>
        <p:spPr>
          <a:xfrm>
            <a:off x="3110230" y="4514215"/>
            <a:ext cx="5786120" cy="0"/>
          </a:xfrm>
          <a:prstGeom prst="line">
            <a:avLst/>
          </a:prstGeom>
          <a:ln w="1270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3" idx="0"/>
            <a:endCxn id="33" idx="4"/>
          </p:cNvCxnSpPr>
          <p:nvPr/>
        </p:nvCxnSpPr>
        <p:spPr>
          <a:xfrm>
            <a:off x="6003290" y="3363595"/>
            <a:ext cx="0" cy="2301240"/>
          </a:xfrm>
          <a:prstGeom prst="line">
            <a:avLst/>
          </a:prstGeom>
          <a:ln w="127000">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722245"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28" name="图片 27" descr="Greek_Mythology-15-128 - 副本 (3)"/>
          <p:cNvPicPr>
            <a:picLocks noChangeAspect="1"/>
          </p:cNvPicPr>
          <p:nvPr/>
        </p:nvPicPr>
        <p:blipFill>
          <a:blip r:embed="rId1"/>
          <a:stretch>
            <a:fillRect/>
          </a:stretch>
        </p:blipFill>
        <p:spPr>
          <a:xfrm>
            <a:off x="2815590" y="4098925"/>
            <a:ext cx="540000" cy="540000"/>
          </a:xfrm>
          <a:prstGeom prst="rect">
            <a:avLst/>
          </a:prstGeom>
        </p:spPr>
      </p:pic>
      <p:pic>
        <p:nvPicPr>
          <p:cNvPr id="29" name="图片 28" descr="Greek_Mythology-15-128 - 副本"/>
          <p:cNvPicPr>
            <a:picLocks noChangeAspect="1"/>
          </p:cNvPicPr>
          <p:nvPr/>
        </p:nvPicPr>
        <p:blipFill>
          <a:blip r:embed="rId2"/>
          <a:stretch>
            <a:fillRect/>
          </a:stretch>
        </p:blipFill>
        <p:spPr>
          <a:xfrm>
            <a:off x="9213850" y="-597535"/>
            <a:ext cx="540000" cy="540000"/>
          </a:xfrm>
          <a:prstGeom prst="rect">
            <a:avLst/>
          </a:prstGeom>
        </p:spPr>
      </p:pic>
      <p:pic>
        <p:nvPicPr>
          <p:cNvPr id="30" name="图片 29" descr="Greek_Mythology-15-128 - 副本 (2)"/>
          <p:cNvPicPr>
            <a:picLocks noChangeAspect="1"/>
          </p:cNvPicPr>
          <p:nvPr/>
        </p:nvPicPr>
        <p:blipFill>
          <a:blip r:embed="rId3"/>
          <a:stretch>
            <a:fillRect/>
          </a:stretch>
        </p:blipFill>
        <p:spPr>
          <a:xfrm>
            <a:off x="9531350" y="-280035"/>
            <a:ext cx="540000" cy="540000"/>
          </a:xfrm>
          <a:prstGeom prst="rect">
            <a:avLst/>
          </a:prstGeom>
        </p:spPr>
      </p:pic>
      <p:pic>
        <p:nvPicPr>
          <p:cNvPr id="31" name="图片 30" descr="Greek_Mythology-15-128"/>
          <p:cNvPicPr>
            <a:picLocks noChangeAspect="1"/>
          </p:cNvPicPr>
          <p:nvPr/>
        </p:nvPicPr>
        <p:blipFill>
          <a:blip r:embed="rId4"/>
          <a:stretch>
            <a:fillRect/>
          </a:stretch>
        </p:blipFill>
        <p:spPr>
          <a:xfrm>
            <a:off x="8557895" y="1003300"/>
            <a:ext cx="540000" cy="540000"/>
          </a:xfrm>
          <a:prstGeom prst="rect">
            <a:avLst/>
          </a:prstGeom>
        </p:spPr>
      </p:pic>
      <p:sp>
        <p:nvSpPr>
          <p:cNvPr id="38" name="椭圆 37"/>
          <p:cNvSpPr/>
          <p:nvPr/>
        </p:nvSpPr>
        <p:spPr>
          <a:xfrm>
            <a:off x="3998595"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0" name="椭圆 39"/>
          <p:cNvSpPr/>
          <p:nvPr/>
        </p:nvSpPr>
        <p:spPr>
          <a:xfrm>
            <a:off x="5640070"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2" name="椭圆 41"/>
          <p:cNvSpPr/>
          <p:nvPr/>
        </p:nvSpPr>
        <p:spPr>
          <a:xfrm>
            <a:off x="7281545"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43" name="图片 42" descr="Greek_Mythology-15-128 - 副本 (3)"/>
          <p:cNvPicPr>
            <a:picLocks noChangeAspect="1"/>
          </p:cNvPicPr>
          <p:nvPr/>
        </p:nvPicPr>
        <p:blipFill>
          <a:blip r:embed="rId1"/>
          <a:stretch>
            <a:fillRect/>
          </a:stretch>
        </p:blipFill>
        <p:spPr>
          <a:xfrm>
            <a:off x="7374890" y="4098925"/>
            <a:ext cx="540000" cy="540000"/>
          </a:xfrm>
          <a:prstGeom prst="rect">
            <a:avLst/>
          </a:prstGeom>
        </p:spPr>
      </p:pic>
      <p:sp>
        <p:nvSpPr>
          <p:cNvPr id="44" name="椭圆 43"/>
          <p:cNvSpPr/>
          <p:nvPr/>
        </p:nvSpPr>
        <p:spPr>
          <a:xfrm>
            <a:off x="8557895" y="439102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6" name="椭圆 45"/>
          <p:cNvSpPr/>
          <p:nvPr/>
        </p:nvSpPr>
        <p:spPr>
          <a:xfrm>
            <a:off x="5640070" y="493077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8" name="椭圆 47"/>
          <p:cNvSpPr/>
          <p:nvPr/>
        </p:nvSpPr>
        <p:spPr>
          <a:xfrm>
            <a:off x="5640070" y="5549900"/>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50" name="椭圆 49"/>
          <p:cNvSpPr/>
          <p:nvPr/>
        </p:nvSpPr>
        <p:spPr>
          <a:xfrm>
            <a:off x="5640070" y="385000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51" name="图片 50" descr="Greek_Mythology-15-128 - 副本 (3)"/>
          <p:cNvPicPr>
            <a:picLocks noChangeAspect="1"/>
          </p:cNvPicPr>
          <p:nvPr/>
        </p:nvPicPr>
        <p:blipFill>
          <a:blip r:embed="rId1"/>
          <a:stretch>
            <a:fillRect/>
          </a:stretch>
        </p:blipFill>
        <p:spPr>
          <a:xfrm>
            <a:off x="5733415" y="3557905"/>
            <a:ext cx="540000" cy="540000"/>
          </a:xfrm>
          <a:prstGeom prst="rect">
            <a:avLst/>
          </a:prstGeom>
        </p:spPr>
      </p:pic>
      <p:sp>
        <p:nvSpPr>
          <p:cNvPr id="52" name="椭圆 51"/>
          <p:cNvSpPr/>
          <p:nvPr/>
        </p:nvSpPr>
        <p:spPr>
          <a:xfrm>
            <a:off x="5640070" y="3310255"/>
            <a:ext cx="727075" cy="247650"/>
          </a:xfrm>
          <a:prstGeom prst="ellipse">
            <a:avLst/>
          </a:prstGeom>
          <a:solidFill>
            <a:schemeClr val="lt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pic>
        <p:nvPicPr>
          <p:cNvPr id="54" name="图片 53" descr="Greek_Mythology-15-128 - 副本 (2)"/>
          <p:cNvPicPr>
            <a:picLocks noChangeAspect="1"/>
          </p:cNvPicPr>
          <p:nvPr/>
        </p:nvPicPr>
        <p:blipFill>
          <a:blip r:embed="rId3"/>
          <a:stretch>
            <a:fillRect/>
          </a:stretch>
        </p:blipFill>
        <p:spPr>
          <a:xfrm>
            <a:off x="4092575" y="4098925"/>
            <a:ext cx="540000" cy="540000"/>
          </a:xfrm>
          <a:prstGeom prst="rect">
            <a:avLst/>
          </a:prstGeom>
        </p:spPr>
      </p:pic>
      <p:pic>
        <p:nvPicPr>
          <p:cNvPr id="55" name="图片 54" descr="Greek_Mythology-15-128 - 副本 (2)"/>
          <p:cNvPicPr>
            <a:picLocks noChangeAspect="1"/>
          </p:cNvPicPr>
          <p:nvPr/>
        </p:nvPicPr>
        <p:blipFill>
          <a:blip r:embed="rId3"/>
          <a:stretch>
            <a:fillRect/>
          </a:stretch>
        </p:blipFill>
        <p:spPr>
          <a:xfrm>
            <a:off x="5734050" y="2992120"/>
            <a:ext cx="540000" cy="540000"/>
          </a:xfrm>
          <a:prstGeom prst="rect">
            <a:avLst/>
          </a:prstGeom>
        </p:spPr>
      </p:pic>
      <p:pic>
        <p:nvPicPr>
          <p:cNvPr id="56" name="图片 55" descr="Greek_Mythology-15-128 - 副本"/>
          <p:cNvPicPr>
            <a:picLocks noChangeAspect="1"/>
          </p:cNvPicPr>
          <p:nvPr/>
        </p:nvPicPr>
        <p:blipFill>
          <a:blip r:embed="rId2"/>
          <a:stretch>
            <a:fillRect/>
          </a:stretch>
        </p:blipFill>
        <p:spPr>
          <a:xfrm>
            <a:off x="8651875" y="4097655"/>
            <a:ext cx="540000" cy="540000"/>
          </a:xfrm>
          <a:prstGeom prst="rect">
            <a:avLst/>
          </a:prstGeom>
        </p:spPr>
      </p:pic>
      <p:pic>
        <p:nvPicPr>
          <p:cNvPr id="57" name="图片 56" descr="Greek_Mythology-15-128 - 副本 (2)"/>
          <p:cNvPicPr>
            <a:picLocks noChangeAspect="1"/>
          </p:cNvPicPr>
          <p:nvPr/>
        </p:nvPicPr>
        <p:blipFill>
          <a:blip r:embed="rId3"/>
          <a:stretch>
            <a:fillRect/>
          </a:stretch>
        </p:blipFill>
        <p:spPr>
          <a:xfrm>
            <a:off x="5734050" y="4638675"/>
            <a:ext cx="540000" cy="540000"/>
          </a:xfrm>
          <a:prstGeom prst="rect">
            <a:avLst/>
          </a:prstGeom>
        </p:spPr>
      </p:pic>
      <p:pic>
        <p:nvPicPr>
          <p:cNvPr id="58" name="图片 57" descr="Greek_Mythology-15-128 - 副本"/>
          <p:cNvPicPr>
            <a:picLocks noChangeAspect="1"/>
          </p:cNvPicPr>
          <p:nvPr/>
        </p:nvPicPr>
        <p:blipFill>
          <a:blip r:embed="rId2"/>
          <a:stretch>
            <a:fillRect/>
          </a:stretch>
        </p:blipFill>
        <p:spPr>
          <a:xfrm>
            <a:off x="5734050" y="5257800"/>
            <a:ext cx="540000" cy="540000"/>
          </a:xfrm>
          <a:prstGeom prst="rect">
            <a:avLst/>
          </a:prstGeom>
        </p:spPr>
      </p:pic>
      <p:sp>
        <p:nvSpPr>
          <p:cNvPr id="59" name="矩形 58"/>
          <p:cNvSpPr/>
          <p:nvPr/>
        </p:nvSpPr>
        <p:spPr>
          <a:xfrm>
            <a:off x="5594985" y="4191000"/>
            <a:ext cx="815975" cy="323215"/>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p>
            <a:pPr algn="ctr"/>
            <a:r>
              <a:rPr lang="en-US" altLang="zh-CN"/>
              <a:t>BOSS</a:t>
            </a:r>
            <a:endParaRPr lang="en-US" altLang="zh-CN"/>
          </a:p>
        </p:txBody>
      </p:sp>
      <p:sp>
        <p:nvSpPr>
          <p:cNvPr id="60" name="右箭头 59"/>
          <p:cNvSpPr/>
          <p:nvPr/>
        </p:nvSpPr>
        <p:spPr>
          <a:xfrm>
            <a:off x="1927860" y="4391025"/>
            <a:ext cx="600075" cy="23812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文本框 60"/>
          <p:cNvSpPr txBox="1"/>
          <p:nvPr/>
        </p:nvSpPr>
        <p:spPr>
          <a:xfrm>
            <a:off x="1874520" y="4022725"/>
            <a:ext cx="653415" cy="368300"/>
          </a:xfrm>
          <a:prstGeom prst="rect">
            <a:avLst/>
          </a:prstGeom>
          <a:noFill/>
        </p:spPr>
        <p:txBody>
          <a:bodyPr wrap="square" rtlCol="0">
            <a:spAutoFit/>
          </a:bodyPr>
          <a:p>
            <a:pPr algn="ctr"/>
            <a:r>
              <a:rPr lang="zh-CN" altLang="en-US"/>
              <a:t>入口</a:t>
            </a:r>
            <a:endParaRPr lang="zh-CN" altLang="en-US"/>
          </a:p>
        </p:txBody>
      </p:sp>
      <p:cxnSp>
        <p:nvCxnSpPr>
          <p:cNvPr id="65" name="曲线连接符 64"/>
          <p:cNvCxnSpPr>
            <a:stCxn id="28" idx="2"/>
          </p:cNvCxnSpPr>
          <p:nvPr/>
        </p:nvCxnSpPr>
        <p:spPr>
          <a:xfrm rot="5400000" flipV="1">
            <a:off x="3909695" y="3814445"/>
            <a:ext cx="1238885" cy="2886710"/>
          </a:xfrm>
          <a:prstGeom prst="curved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5"/>
          <p:cNvCxnSpPr>
            <a:endCxn id="56" idx="2"/>
          </p:cNvCxnSpPr>
          <p:nvPr/>
        </p:nvCxnSpPr>
        <p:spPr>
          <a:xfrm flipV="1">
            <a:off x="6003290" y="4637405"/>
            <a:ext cx="2918460" cy="1249045"/>
          </a:xfrm>
          <a:prstGeom prst="curved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曲线连接符 66"/>
          <p:cNvCxnSpPr>
            <a:stCxn id="56" idx="2"/>
            <a:endCxn id="43" idx="2"/>
          </p:cNvCxnSpPr>
          <p:nvPr/>
        </p:nvCxnSpPr>
        <p:spPr>
          <a:xfrm rot="5400000">
            <a:off x="8282305" y="3999230"/>
            <a:ext cx="3175" cy="1276985"/>
          </a:xfrm>
          <a:prstGeom prst="curvedConnector3">
            <a:avLst>
              <a:gd name="adj1" fmla="val 172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曲线连接符 67"/>
          <p:cNvCxnSpPr>
            <a:endCxn id="54" idx="2"/>
          </p:cNvCxnSpPr>
          <p:nvPr/>
        </p:nvCxnSpPr>
        <p:spPr>
          <a:xfrm flipV="1">
            <a:off x="3152775" y="4638675"/>
            <a:ext cx="1209675" cy="29845"/>
          </a:xfrm>
          <a:prstGeom prst="curvedConnector2">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椭圆 69"/>
          <p:cNvSpPr/>
          <p:nvPr/>
        </p:nvSpPr>
        <p:spPr>
          <a:xfrm>
            <a:off x="3980180" y="5370830"/>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sp>
        <p:nvSpPr>
          <p:cNvPr id="71" name="椭圆 70"/>
          <p:cNvSpPr/>
          <p:nvPr/>
        </p:nvSpPr>
        <p:spPr>
          <a:xfrm>
            <a:off x="7487920" y="548322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cxnSp>
        <p:nvCxnSpPr>
          <p:cNvPr id="73" name="曲线连接符 72"/>
          <p:cNvCxnSpPr>
            <a:stCxn id="43" idx="2"/>
            <a:endCxn id="40" idx="5"/>
          </p:cNvCxnSpPr>
          <p:nvPr/>
        </p:nvCxnSpPr>
        <p:spPr>
          <a:xfrm rot="5400000" flipH="1">
            <a:off x="6934835" y="3928110"/>
            <a:ext cx="36195" cy="1384300"/>
          </a:xfrm>
          <a:prstGeom prst="curvedConnector3">
            <a:avLst>
              <a:gd name="adj1" fmla="val -237719"/>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8126730" y="451421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sp>
        <p:nvSpPr>
          <p:cNvPr id="72" name="椭圆 71"/>
          <p:cNvSpPr/>
          <p:nvPr/>
        </p:nvSpPr>
        <p:spPr>
          <a:xfrm>
            <a:off x="6796405" y="451421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2</a:t>
            </a:r>
            <a:endParaRPr lang="en-US" altLang="zh-CN"/>
          </a:p>
        </p:txBody>
      </p:sp>
      <p:cxnSp>
        <p:nvCxnSpPr>
          <p:cNvPr id="75" name="曲线连接符 74"/>
          <p:cNvCxnSpPr>
            <a:stCxn id="54" idx="2"/>
            <a:endCxn id="40" idx="3"/>
          </p:cNvCxnSpPr>
          <p:nvPr/>
        </p:nvCxnSpPr>
        <p:spPr>
          <a:xfrm rot="5400000" flipH="1" flipV="1">
            <a:off x="5036820" y="3928110"/>
            <a:ext cx="36195" cy="1384300"/>
          </a:xfrm>
          <a:prstGeom prst="curvedConnector3">
            <a:avLst>
              <a:gd name="adj1" fmla="val -29035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椭圆 75"/>
          <p:cNvSpPr/>
          <p:nvPr/>
        </p:nvSpPr>
        <p:spPr>
          <a:xfrm>
            <a:off x="3600450" y="451421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1</a:t>
            </a:r>
            <a:endParaRPr lang="en-US" altLang="zh-CN"/>
          </a:p>
        </p:txBody>
      </p:sp>
      <p:sp>
        <p:nvSpPr>
          <p:cNvPr id="69" name="椭圆 68"/>
          <p:cNvSpPr/>
          <p:nvPr/>
        </p:nvSpPr>
        <p:spPr>
          <a:xfrm>
            <a:off x="4898390" y="4514215"/>
            <a:ext cx="314325" cy="314325"/>
          </a:xfrm>
          <a:prstGeom prst="ellipse">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1</a:t>
            </a:r>
            <a:endParaRPr lang="en-US" altLang="zh-CN"/>
          </a:p>
        </p:txBody>
      </p:sp>
      <p:sp>
        <p:nvSpPr>
          <p:cNvPr id="77" name="文本框 76"/>
          <p:cNvSpPr txBox="1"/>
          <p:nvPr/>
        </p:nvSpPr>
        <p:spPr>
          <a:xfrm>
            <a:off x="7914640" y="1089025"/>
            <a:ext cx="643255" cy="368300"/>
          </a:xfrm>
          <a:prstGeom prst="rect">
            <a:avLst/>
          </a:prstGeom>
          <a:noFill/>
        </p:spPr>
        <p:txBody>
          <a:bodyPr wrap="square" rtlCol="0">
            <a:spAutoFit/>
          </a:bodyPr>
          <a:p>
            <a:pPr algn="ctr"/>
            <a:r>
              <a:rPr lang="zh-CN" altLang="en-US"/>
              <a:t>完成</a:t>
            </a:r>
            <a:endParaRPr lang="zh-CN" altLang="en-US"/>
          </a:p>
        </p:txBody>
      </p:sp>
      <p:sp>
        <p:nvSpPr>
          <p:cNvPr id="78" name="文本框 77"/>
          <p:cNvSpPr txBox="1"/>
          <p:nvPr/>
        </p:nvSpPr>
        <p:spPr>
          <a:xfrm>
            <a:off x="9427845" y="720725"/>
            <a:ext cx="1423670" cy="368300"/>
          </a:xfrm>
          <a:prstGeom prst="rect">
            <a:avLst/>
          </a:prstGeom>
          <a:noFill/>
        </p:spPr>
        <p:txBody>
          <a:bodyPr wrap="square" rtlCol="0">
            <a:spAutoFit/>
          </a:bodyPr>
          <a:p>
            <a:pPr algn="l"/>
            <a:r>
              <a:rPr lang="zh-CN" altLang="en-US"/>
              <a:t>获得</a:t>
            </a:r>
            <a:endParaRPr lang="zh-CN" altLang="en-US"/>
          </a:p>
        </p:txBody>
      </p:sp>
      <p:sp>
        <p:nvSpPr>
          <p:cNvPr id="79" name="文本框 78"/>
          <p:cNvSpPr txBox="1"/>
          <p:nvPr/>
        </p:nvSpPr>
        <p:spPr>
          <a:xfrm>
            <a:off x="9427845" y="1457325"/>
            <a:ext cx="1423670" cy="368300"/>
          </a:xfrm>
          <a:prstGeom prst="rect">
            <a:avLst/>
          </a:prstGeom>
          <a:noFill/>
        </p:spPr>
        <p:txBody>
          <a:bodyPr wrap="square" rtlCol="0">
            <a:spAutoFit/>
          </a:bodyPr>
          <a:p>
            <a:pPr algn="l"/>
            <a:r>
              <a:rPr lang="zh-CN" altLang="en-US"/>
              <a:t>增强玩家</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35" name="表格 134"/>
          <p:cNvGraphicFramePr/>
          <p:nvPr>
            <p:custDataLst>
              <p:tags r:id="rId1"/>
            </p:custDataLst>
          </p:nvPr>
        </p:nvGraphicFramePr>
        <p:xfrm>
          <a:off x="914400" y="131445"/>
          <a:ext cx="10591065" cy="6515100"/>
        </p:xfrm>
        <a:graphic>
          <a:graphicData uri="http://schemas.openxmlformats.org/drawingml/2006/table">
            <a:tbl>
              <a:tblPr firstRow="1" bandRow="1">
                <a:tableStyleId>{8799B23B-EC83-4686-B30A-512413B5E67A}</a:tableStyleId>
              </a:tblPr>
              <a:tblGrid>
                <a:gridCol w="1663065"/>
                <a:gridCol w="1116000"/>
                <a:gridCol w="1116000"/>
                <a:gridCol w="1116000"/>
                <a:gridCol w="1116000"/>
                <a:gridCol w="1116000"/>
                <a:gridCol w="1116000"/>
                <a:gridCol w="1116000"/>
                <a:gridCol w="1116000"/>
              </a:tblGrid>
              <a:tr h="723900">
                <a:tc>
                  <a:txBody>
                    <a:bodyPr/>
                    <a:p>
                      <a:pPr>
                        <a:buNone/>
                      </a:pPr>
                      <a:r>
                        <a:rPr lang="zh-CN" altLang="en-US"/>
                        <a:t>内核元素</a:t>
                      </a:r>
                      <a:endParaRPr lang="zh-CN" altLang="en-US"/>
                    </a:p>
                  </a:txBody>
                  <a:tcPr anchor="b" anchorCtr="0">
                    <a:lnTlToBr w="12700">
                      <a:solidFill>
                        <a:schemeClr val="tx1"/>
                      </a:solidFill>
                      <a:prstDash val="solid"/>
                    </a:lnTlToBr>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r h="723900">
                <a:tc>
                  <a:txBody>
                    <a:bodyPr/>
                    <a:p>
                      <a:pPr>
                        <a:buNone/>
                      </a:pPr>
                      <a:endParaRPr lang="zh-CN" altLang="en-US"/>
                    </a:p>
                  </a:txBody>
                  <a:tcPr/>
                </a:tc>
                <a:tc>
                  <a:txBody>
                    <a:bodyPr/>
                    <a:p>
                      <a:pPr algn="ctr">
                        <a:buNone/>
                      </a:pPr>
                      <a:r>
                        <a:rPr lang="en-US" altLang="zh-CN" sz="2400"/>
                        <a:t>1.5</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1.2</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1.2</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1.2</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1</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1.2</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1</a:t>
                      </a:r>
                      <a:endParaRPr lang="en-US" altLang="zh-CN" sz="2400"/>
                    </a:p>
                  </a:txBody>
                  <a:tcPr anchor="ctr" anchorCtr="0"/>
                </a:tc>
                <a:tc>
                  <a:txBody>
                    <a:bodyPr/>
                    <a:p>
                      <a:pPr algn="ctr">
                        <a:buNone/>
                      </a:pPr>
                      <a:r>
                        <a:rPr lang="en-US" altLang="zh-CN" sz="2400"/>
                        <a:t>0.5</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c>
                  <a:txBody>
                    <a:bodyPr/>
                    <a:p>
                      <a:pPr algn="ctr">
                        <a:buNone/>
                      </a:pPr>
                      <a:r>
                        <a:rPr lang="en-US" altLang="zh-CN" sz="2400"/>
                        <a:t>0.5</a:t>
                      </a:r>
                      <a:endParaRPr lang="en-US" altLang="zh-CN" sz="2400"/>
                    </a:p>
                  </a:txBody>
                  <a:tcPr anchor="ctr" anchorCtr="0"/>
                </a:tc>
              </a:tr>
              <a:tr h="723900">
                <a:tc>
                  <a:txBody>
                    <a:bodyPr/>
                    <a:p>
                      <a:pPr>
                        <a:buNone/>
                      </a:pPr>
                      <a:endParaRPr lang="zh-CN" altLang="en-US"/>
                    </a:p>
                  </a:txBody>
                  <a:tcPr/>
                </a:tc>
                <a:tc>
                  <a:txBody>
                    <a:bodyPr/>
                    <a:p>
                      <a:pPr algn="ctr">
                        <a:buNone/>
                      </a:pPr>
                      <a:r>
                        <a:rPr lang="en-US" altLang="zh-CN" sz="2400"/>
                        <a:t>0.5</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t>1.2</a:t>
                      </a:r>
                      <a:endParaRPr lang="en-US" altLang="zh-CN" sz="2400"/>
                    </a:p>
                  </a:txBody>
                  <a:tcPr anchor="ctr" anchorCtr="0"/>
                </a:tc>
                <a:tc>
                  <a:txBody>
                    <a:bodyPr/>
                    <a:p>
                      <a:pPr algn="ctr">
                        <a:buNone/>
                      </a:pPr>
                      <a:r>
                        <a:rPr lang="en-US" altLang="zh-CN" sz="2400"/>
                        <a:t>1.2</a:t>
                      </a:r>
                      <a:endParaRPr lang="en-US" altLang="zh-CN" sz="2400"/>
                    </a:p>
                  </a:txBody>
                  <a:tcPr anchor="ctr" anchorCtr="0"/>
                </a:tc>
                <a:tc>
                  <a:txBody>
                    <a:bodyPr/>
                    <a:p>
                      <a:pPr algn="ctr">
                        <a:buNone/>
                      </a:pPr>
                      <a:r>
                        <a:rPr lang="en-US" altLang="zh-CN" sz="2400"/>
                        <a:t>1.4</a:t>
                      </a:r>
                      <a:endParaRPr lang="en-US" altLang="zh-CN" sz="2400"/>
                    </a:p>
                  </a:txBody>
                  <a:tcPr anchor="ctr" anchorCtr="0"/>
                </a:tc>
                <a:tc>
                  <a:txBody>
                    <a:bodyPr/>
                    <a:p>
                      <a:pPr algn="ctr">
                        <a:buNone/>
                      </a:pPr>
                      <a:r>
                        <a:rPr lang="en-US" altLang="zh-CN" sz="2400">
                          <a:sym typeface="+mn-ea"/>
                        </a:rPr>
                        <a:t>1.5</a:t>
                      </a:r>
                      <a:endParaRPr lang="en-US" altLang="zh-CN" sz="2400">
                        <a:sym typeface="+mn-ea"/>
                      </a:endParaRPr>
                    </a:p>
                  </a:txBody>
                  <a:tcPr anchor="ctr" anchorCtr="0"/>
                </a:tc>
              </a:tr>
            </a:tbl>
          </a:graphicData>
        </a:graphic>
      </p:graphicFrame>
      <p:grpSp>
        <p:nvGrpSpPr>
          <p:cNvPr id="127" name="组合 126"/>
          <p:cNvGrpSpPr/>
          <p:nvPr/>
        </p:nvGrpSpPr>
        <p:grpSpPr>
          <a:xfrm>
            <a:off x="2916000" y="286385"/>
            <a:ext cx="430530" cy="398780"/>
            <a:chOff x="4693" y="451"/>
            <a:chExt cx="678" cy="628"/>
          </a:xfrm>
        </p:grpSpPr>
        <p:sp>
          <p:nvSpPr>
            <p:cNvPr id="67" name="圆角矩形 66"/>
            <p:cNvSpPr/>
            <p:nvPr/>
          </p:nvSpPr>
          <p:spPr>
            <a:xfrm>
              <a:off x="4693" y="45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8" name="圆角矩形 67"/>
            <p:cNvSpPr/>
            <p:nvPr/>
          </p:nvSpPr>
          <p:spPr>
            <a:xfrm>
              <a:off x="4693" y="7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9" name="圆角矩形 68"/>
            <p:cNvSpPr/>
            <p:nvPr/>
          </p:nvSpPr>
          <p:spPr>
            <a:xfrm>
              <a:off x="4693" y="95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29" name="组合 128"/>
          <p:cNvGrpSpPr/>
          <p:nvPr/>
        </p:nvGrpSpPr>
        <p:grpSpPr>
          <a:xfrm>
            <a:off x="5148000" y="286385"/>
            <a:ext cx="430530" cy="398780"/>
            <a:chOff x="7763" y="451"/>
            <a:chExt cx="678" cy="628"/>
          </a:xfrm>
        </p:grpSpPr>
        <p:sp>
          <p:nvSpPr>
            <p:cNvPr id="70" name="圆角矩形 69"/>
            <p:cNvSpPr/>
            <p:nvPr/>
          </p:nvSpPr>
          <p:spPr>
            <a:xfrm>
              <a:off x="7763" y="45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1" name="圆角矩形 70"/>
            <p:cNvSpPr/>
            <p:nvPr/>
          </p:nvSpPr>
          <p:spPr>
            <a:xfrm>
              <a:off x="7763"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2" name="圆角矩形 71"/>
            <p:cNvSpPr/>
            <p:nvPr/>
          </p:nvSpPr>
          <p:spPr>
            <a:xfrm>
              <a:off x="7763" y="95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3" name="圆角矩形 72"/>
            <p:cNvSpPr/>
            <p:nvPr/>
          </p:nvSpPr>
          <p:spPr>
            <a:xfrm>
              <a:off x="8158"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30" name="组合 129"/>
          <p:cNvGrpSpPr/>
          <p:nvPr/>
        </p:nvGrpSpPr>
        <p:grpSpPr>
          <a:xfrm>
            <a:off x="6264000" y="286385"/>
            <a:ext cx="430530" cy="398780"/>
            <a:chOff x="9261" y="451"/>
            <a:chExt cx="678" cy="628"/>
          </a:xfrm>
        </p:grpSpPr>
        <p:sp>
          <p:nvSpPr>
            <p:cNvPr id="74" name="圆角矩形 73"/>
            <p:cNvSpPr/>
            <p:nvPr/>
          </p:nvSpPr>
          <p:spPr>
            <a:xfrm>
              <a:off x="9261" y="45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5" name="圆角矩形 74"/>
            <p:cNvSpPr/>
            <p:nvPr/>
          </p:nvSpPr>
          <p:spPr>
            <a:xfrm>
              <a:off x="9261"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6" name="圆角矩形 75"/>
            <p:cNvSpPr/>
            <p:nvPr/>
          </p:nvSpPr>
          <p:spPr>
            <a:xfrm>
              <a:off x="9261"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7" name="圆角矩形 76"/>
            <p:cNvSpPr/>
            <p:nvPr/>
          </p:nvSpPr>
          <p:spPr>
            <a:xfrm>
              <a:off x="9656"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8" name="圆角矩形 77"/>
            <p:cNvSpPr/>
            <p:nvPr/>
          </p:nvSpPr>
          <p:spPr>
            <a:xfrm>
              <a:off x="9656"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28" name="组合 127"/>
          <p:cNvGrpSpPr/>
          <p:nvPr/>
        </p:nvGrpSpPr>
        <p:grpSpPr>
          <a:xfrm>
            <a:off x="4032000" y="286385"/>
            <a:ext cx="430530" cy="398780"/>
            <a:chOff x="6190" y="451"/>
            <a:chExt cx="678" cy="628"/>
          </a:xfrm>
        </p:grpSpPr>
        <p:sp>
          <p:nvSpPr>
            <p:cNvPr id="79" name="圆角矩形 78"/>
            <p:cNvSpPr/>
            <p:nvPr/>
          </p:nvSpPr>
          <p:spPr>
            <a:xfrm>
              <a:off x="6190" y="45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0" name="圆角矩形 79"/>
            <p:cNvSpPr/>
            <p:nvPr/>
          </p:nvSpPr>
          <p:spPr>
            <a:xfrm>
              <a:off x="6190" y="7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1" name="圆角矩形 80"/>
            <p:cNvSpPr/>
            <p:nvPr/>
          </p:nvSpPr>
          <p:spPr>
            <a:xfrm>
              <a:off x="6190"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2" name="圆角矩形 81"/>
            <p:cNvSpPr/>
            <p:nvPr/>
          </p:nvSpPr>
          <p:spPr>
            <a:xfrm>
              <a:off x="6585"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31" name="组合 130"/>
          <p:cNvGrpSpPr/>
          <p:nvPr/>
        </p:nvGrpSpPr>
        <p:grpSpPr>
          <a:xfrm>
            <a:off x="7380000" y="286385"/>
            <a:ext cx="430530" cy="398780"/>
            <a:chOff x="10699" y="451"/>
            <a:chExt cx="678" cy="628"/>
          </a:xfrm>
        </p:grpSpPr>
        <p:sp>
          <p:nvSpPr>
            <p:cNvPr id="83" name="圆角矩形 82"/>
            <p:cNvSpPr/>
            <p:nvPr/>
          </p:nvSpPr>
          <p:spPr>
            <a:xfrm>
              <a:off x="10699"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4" name="圆角矩形 83"/>
            <p:cNvSpPr/>
            <p:nvPr/>
          </p:nvSpPr>
          <p:spPr>
            <a:xfrm>
              <a:off x="10699" y="7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5" name="圆角矩形 84"/>
            <p:cNvSpPr/>
            <p:nvPr/>
          </p:nvSpPr>
          <p:spPr>
            <a:xfrm>
              <a:off x="10699" y="95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9" name="圆角矩形 98"/>
            <p:cNvSpPr/>
            <p:nvPr/>
          </p:nvSpPr>
          <p:spPr>
            <a:xfrm>
              <a:off x="11094"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33" name="组合 132"/>
          <p:cNvGrpSpPr/>
          <p:nvPr/>
        </p:nvGrpSpPr>
        <p:grpSpPr>
          <a:xfrm>
            <a:off x="9612000" y="286385"/>
            <a:ext cx="430530" cy="398780"/>
            <a:chOff x="13619" y="451"/>
            <a:chExt cx="678" cy="628"/>
          </a:xfrm>
        </p:grpSpPr>
        <p:sp>
          <p:nvSpPr>
            <p:cNvPr id="86" name="圆角矩形 85"/>
            <p:cNvSpPr/>
            <p:nvPr/>
          </p:nvSpPr>
          <p:spPr>
            <a:xfrm>
              <a:off x="13619"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7" name="圆角矩形 86"/>
            <p:cNvSpPr/>
            <p:nvPr/>
          </p:nvSpPr>
          <p:spPr>
            <a:xfrm>
              <a:off x="13619"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8" name="圆角矩形 87"/>
            <p:cNvSpPr/>
            <p:nvPr/>
          </p:nvSpPr>
          <p:spPr>
            <a:xfrm>
              <a:off x="13619" y="95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89" name="圆角矩形 88"/>
            <p:cNvSpPr/>
            <p:nvPr/>
          </p:nvSpPr>
          <p:spPr>
            <a:xfrm>
              <a:off x="14014"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0" name="圆角矩形 99"/>
            <p:cNvSpPr/>
            <p:nvPr/>
          </p:nvSpPr>
          <p:spPr>
            <a:xfrm>
              <a:off x="14014"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34" name="组合 133"/>
          <p:cNvGrpSpPr/>
          <p:nvPr/>
        </p:nvGrpSpPr>
        <p:grpSpPr>
          <a:xfrm>
            <a:off x="10727999" y="286385"/>
            <a:ext cx="429895" cy="398780"/>
            <a:chOff x="15162" y="451"/>
            <a:chExt cx="677" cy="628"/>
          </a:xfrm>
        </p:grpSpPr>
        <p:sp>
          <p:nvSpPr>
            <p:cNvPr id="90" name="圆角矩形 89"/>
            <p:cNvSpPr/>
            <p:nvPr/>
          </p:nvSpPr>
          <p:spPr>
            <a:xfrm>
              <a:off x="15162"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1" name="圆角矩形 90"/>
            <p:cNvSpPr/>
            <p:nvPr/>
          </p:nvSpPr>
          <p:spPr>
            <a:xfrm>
              <a:off x="15162"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2" name="圆角矩形 91"/>
            <p:cNvSpPr/>
            <p:nvPr/>
          </p:nvSpPr>
          <p:spPr>
            <a:xfrm>
              <a:off x="15162"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3" name="圆角矩形 92"/>
            <p:cNvSpPr/>
            <p:nvPr/>
          </p:nvSpPr>
          <p:spPr>
            <a:xfrm>
              <a:off x="15557" y="70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4" name="圆角矩形 93"/>
            <p:cNvSpPr/>
            <p:nvPr/>
          </p:nvSpPr>
          <p:spPr>
            <a:xfrm>
              <a:off x="15557"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1" name="圆角矩形 100"/>
            <p:cNvSpPr/>
            <p:nvPr/>
          </p:nvSpPr>
          <p:spPr>
            <a:xfrm>
              <a:off x="15557"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32" name="组合 131"/>
          <p:cNvGrpSpPr/>
          <p:nvPr/>
        </p:nvGrpSpPr>
        <p:grpSpPr>
          <a:xfrm>
            <a:off x="8496000" y="286385"/>
            <a:ext cx="430530" cy="398780"/>
            <a:chOff x="12182" y="451"/>
            <a:chExt cx="678" cy="628"/>
          </a:xfrm>
        </p:grpSpPr>
        <p:sp>
          <p:nvSpPr>
            <p:cNvPr id="95" name="圆角矩形 94"/>
            <p:cNvSpPr/>
            <p:nvPr/>
          </p:nvSpPr>
          <p:spPr>
            <a:xfrm>
              <a:off x="12182"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6" name="圆角矩形 95"/>
            <p:cNvSpPr/>
            <p:nvPr/>
          </p:nvSpPr>
          <p:spPr>
            <a:xfrm>
              <a:off x="12182" y="7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7" name="圆角矩形 96"/>
            <p:cNvSpPr/>
            <p:nvPr/>
          </p:nvSpPr>
          <p:spPr>
            <a:xfrm>
              <a:off x="12182"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8" name="圆角矩形 97"/>
            <p:cNvSpPr/>
            <p:nvPr/>
          </p:nvSpPr>
          <p:spPr>
            <a:xfrm>
              <a:off x="12577" y="95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2" name="圆角矩形 101"/>
            <p:cNvSpPr/>
            <p:nvPr/>
          </p:nvSpPr>
          <p:spPr>
            <a:xfrm>
              <a:off x="12577" y="4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grpSp>
      <p:grpSp>
        <p:nvGrpSpPr>
          <p:cNvPr id="119" name="组合 118"/>
          <p:cNvGrpSpPr/>
          <p:nvPr/>
        </p:nvGrpSpPr>
        <p:grpSpPr>
          <a:xfrm>
            <a:off x="1094740" y="1038825"/>
            <a:ext cx="1408430" cy="398780"/>
            <a:chOff x="1020" y="2081"/>
            <a:chExt cx="2218" cy="628"/>
          </a:xfrm>
        </p:grpSpPr>
        <p:sp>
          <p:nvSpPr>
            <p:cNvPr id="4" name="圆角矩形 3"/>
            <p:cNvSpPr/>
            <p:nvPr/>
          </p:nvSpPr>
          <p:spPr>
            <a:xfrm>
              <a:off x="1752" y="208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圆角矩形 9"/>
            <p:cNvSpPr/>
            <p:nvPr/>
          </p:nvSpPr>
          <p:spPr>
            <a:xfrm>
              <a:off x="1752" y="233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圆角矩形 10"/>
            <p:cNvSpPr/>
            <p:nvPr/>
          </p:nvSpPr>
          <p:spPr>
            <a:xfrm>
              <a:off x="1752" y="258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9" name="文本框 58"/>
            <p:cNvSpPr txBox="1"/>
            <p:nvPr/>
          </p:nvSpPr>
          <p:spPr>
            <a:xfrm>
              <a:off x="2430" y="2105"/>
              <a:ext cx="809" cy="580"/>
            </a:xfrm>
            <a:prstGeom prst="rect">
              <a:avLst/>
            </a:prstGeom>
            <a:noFill/>
          </p:spPr>
          <p:txBody>
            <a:bodyPr wrap="square" rtlCol="0">
              <a:spAutoFit/>
            </a:bodyPr>
            <a:p>
              <a:pPr algn="ctr"/>
              <a:r>
                <a:rPr lang="zh-CN" altLang="en-US"/>
                <a:t>乾</a:t>
              </a:r>
              <a:endParaRPr lang="zh-CN" altLang="en-US"/>
            </a:p>
          </p:txBody>
        </p:sp>
        <p:pic>
          <p:nvPicPr>
            <p:cNvPr id="111" name="图片 110" descr="light"/>
            <p:cNvPicPr>
              <a:picLocks noChangeAspect="1"/>
            </p:cNvPicPr>
            <p:nvPr/>
          </p:nvPicPr>
          <p:blipFill>
            <a:blip r:embed="rId2"/>
            <a:stretch>
              <a:fillRect/>
            </a:stretch>
          </p:blipFill>
          <p:spPr>
            <a:xfrm>
              <a:off x="1020" y="2105"/>
              <a:ext cx="567" cy="567"/>
            </a:xfrm>
            <a:prstGeom prst="rect">
              <a:avLst/>
            </a:prstGeom>
          </p:spPr>
        </p:pic>
      </p:grpSp>
      <p:grpSp>
        <p:nvGrpSpPr>
          <p:cNvPr id="121" name="组合 120"/>
          <p:cNvGrpSpPr/>
          <p:nvPr/>
        </p:nvGrpSpPr>
        <p:grpSpPr>
          <a:xfrm>
            <a:off x="1094740" y="3198825"/>
            <a:ext cx="1408430" cy="398780"/>
            <a:chOff x="1020" y="4113"/>
            <a:chExt cx="2218" cy="628"/>
          </a:xfrm>
        </p:grpSpPr>
        <p:sp>
          <p:nvSpPr>
            <p:cNvPr id="16" name="圆角矩形 15"/>
            <p:cNvSpPr/>
            <p:nvPr/>
          </p:nvSpPr>
          <p:spPr>
            <a:xfrm>
              <a:off x="1752" y="411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 name="圆角矩形 16"/>
            <p:cNvSpPr/>
            <p:nvPr/>
          </p:nvSpPr>
          <p:spPr>
            <a:xfrm>
              <a:off x="1752" y="436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 name="圆角矩形 17"/>
            <p:cNvSpPr/>
            <p:nvPr/>
          </p:nvSpPr>
          <p:spPr>
            <a:xfrm>
              <a:off x="1752" y="462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9" name="圆角矩形 18"/>
            <p:cNvSpPr/>
            <p:nvPr/>
          </p:nvSpPr>
          <p:spPr>
            <a:xfrm>
              <a:off x="2147" y="436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0" name="圆角矩形 19"/>
            <p:cNvSpPr/>
            <p:nvPr/>
          </p:nvSpPr>
          <p:spPr>
            <a:xfrm>
              <a:off x="2147" y="462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1" name="文本框 60"/>
            <p:cNvSpPr txBox="1"/>
            <p:nvPr/>
          </p:nvSpPr>
          <p:spPr>
            <a:xfrm>
              <a:off x="2430" y="4137"/>
              <a:ext cx="809" cy="580"/>
            </a:xfrm>
            <a:prstGeom prst="rect">
              <a:avLst/>
            </a:prstGeom>
            <a:noFill/>
          </p:spPr>
          <p:txBody>
            <a:bodyPr wrap="square" rtlCol="0">
              <a:spAutoFit/>
            </a:bodyPr>
            <a:p>
              <a:pPr algn="ctr"/>
              <a:r>
                <a:rPr lang="zh-CN" altLang="en-US"/>
                <a:t>艮</a:t>
              </a:r>
              <a:endParaRPr lang="zh-CN" altLang="en-US"/>
            </a:p>
          </p:txBody>
        </p:sp>
        <p:pic>
          <p:nvPicPr>
            <p:cNvPr id="112" name="图片 111" descr="mountain"/>
            <p:cNvPicPr>
              <a:picLocks noChangeAspect="1"/>
            </p:cNvPicPr>
            <p:nvPr/>
          </p:nvPicPr>
          <p:blipFill>
            <a:blip r:embed="rId3"/>
            <a:stretch>
              <a:fillRect/>
            </a:stretch>
          </p:blipFill>
          <p:spPr>
            <a:xfrm>
              <a:off x="1020" y="4150"/>
              <a:ext cx="567" cy="567"/>
            </a:xfrm>
            <a:prstGeom prst="rect">
              <a:avLst/>
            </a:prstGeom>
          </p:spPr>
        </p:pic>
      </p:grpSp>
      <p:grpSp>
        <p:nvGrpSpPr>
          <p:cNvPr id="123" name="组合 122"/>
          <p:cNvGrpSpPr/>
          <p:nvPr/>
        </p:nvGrpSpPr>
        <p:grpSpPr>
          <a:xfrm>
            <a:off x="1094740" y="3918825"/>
            <a:ext cx="1408430" cy="398780"/>
            <a:chOff x="1020" y="6145"/>
            <a:chExt cx="2218" cy="628"/>
          </a:xfrm>
        </p:grpSpPr>
        <p:sp>
          <p:nvSpPr>
            <p:cNvPr id="39" name="圆角矩形 38"/>
            <p:cNvSpPr/>
            <p:nvPr/>
          </p:nvSpPr>
          <p:spPr>
            <a:xfrm>
              <a:off x="1752" y="614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0" name="圆角矩形 39"/>
            <p:cNvSpPr/>
            <p:nvPr/>
          </p:nvSpPr>
          <p:spPr>
            <a:xfrm>
              <a:off x="1752" y="639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1" name="圆角矩形 40"/>
            <p:cNvSpPr/>
            <p:nvPr/>
          </p:nvSpPr>
          <p:spPr>
            <a:xfrm>
              <a:off x="1752" y="665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5" name="圆角矩形 54"/>
            <p:cNvSpPr/>
            <p:nvPr/>
          </p:nvSpPr>
          <p:spPr>
            <a:xfrm>
              <a:off x="2147" y="614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2" name="文本框 61"/>
            <p:cNvSpPr txBox="1"/>
            <p:nvPr/>
          </p:nvSpPr>
          <p:spPr>
            <a:xfrm>
              <a:off x="2430" y="6169"/>
              <a:ext cx="809" cy="580"/>
            </a:xfrm>
            <a:prstGeom prst="rect">
              <a:avLst/>
            </a:prstGeom>
            <a:noFill/>
          </p:spPr>
          <p:txBody>
            <a:bodyPr wrap="square" rtlCol="0">
              <a:spAutoFit/>
            </a:bodyPr>
            <a:p>
              <a:pPr algn="ctr"/>
              <a:r>
                <a:rPr lang="zh-CN" altLang="en-US"/>
                <a:t>兑</a:t>
              </a:r>
              <a:endParaRPr lang="zh-CN" altLang="en-US"/>
            </a:p>
          </p:txBody>
        </p:sp>
        <p:pic>
          <p:nvPicPr>
            <p:cNvPr id="113" name="图片 112" descr="plant"/>
            <p:cNvPicPr>
              <a:picLocks noChangeAspect="1"/>
            </p:cNvPicPr>
            <p:nvPr/>
          </p:nvPicPr>
          <p:blipFill>
            <a:blip r:embed="rId4"/>
            <a:stretch>
              <a:fillRect/>
            </a:stretch>
          </p:blipFill>
          <p:spPr>
            <a:xfrm>
              <a:off x="1020" y="6182"/>
              <a:ext cx="567" cy="567"/>
            </a:xfrm>
            <a:prstGeom prst="rect">
              <a:avLst/>
            </a:prstGeom>
          </p:spPr>
        </p:pic>
      </p:grpSp>
      <p:grpSp>
        <p:nvGrpSpPr>
          <p:cNvPr id="124" name="组合 123"/>
          <p:cNvGrpSpPr/>
          <p:nvPr/>
        </p:nvGrpSpPr>
        <p:grpSpPr>
          <a:xfrm>
            <a:off x="1094740" y="5358825"/>
            <a:ext cx="1408430" cy="398780"/>
            <a:chOff x="1020" y="7161"/>
            <a:chExt cx="2218" cy="628"/>
          </a:xfrm>
        </p:grpSpPr>
        <p:sp>
          <p:nvSpPr>
            <p:cNvPr id="42" name="圆角矩形 41"/>
            <p:cNvSpPr/>
            <p:nvPr/>
          </p:nvSpPr>
          <p:spPr>
            <a:xfrm>
              <a:off x="1752" y="716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3" name="圆角矩形 42"/>
            <p:cNvSpPr/>
            <p:nvPr/>
          </p:nvSpPr>
          <p:spPr>
            <a:xfrm>
              <a:off x="1752" y="741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4" name="圆角矩形 43"/>
            <p:cNvSpPr/>
            <p:nvPr/>
          </p:nvSpPr>
          <p:spPr>
            <a:xfrm>
              <a:off x="1752" y="766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5" name="圆角矩形 44"/>
            <p:cNvSpPr/>
            <p:nvPr/>
          </p:nvSpPr>
          <p:spPr>
            <a:xfrm>
              <a:off x="2147" y="741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6" name="圆角矩形 55"/>
            <p:cNvSpPr/>
            <p:nvPr/>
          </p:nvSpPr>
          <p:spPr>
            <a:xfrm>
              <a:off x="2147" y="716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4" name="文本框 63"/>
            <p:cNvSpPr txBox="1"/>
            <p:nvPr/>
          </p:nvSpPr>
          <p:spPr>
            <a:xfrm>
              <a:off x="2430" y="7185"/>
              <a:ext cx="809" cy="580"/>
            </a:xfrm>
            <a:prstGeom prst="rect">
              <a:avLst/>
            </a:prstGeom>
            <a:noFill/>
          </p:spPr>
          <p:txBody>
            <a:bodyPr wrap="square" rtlCol="0">
              <a:spAutoFit/>
            </a:bodyPr>
            <a:p>
              <a:pPr algn="ctr"/>
              <a:r>
                <a:rPr lang="zh-CN" altLang="en-US"/>
                <a:t>震</a:t>
              </a:r>
              <a:endParaRPr lang="zh-CN" altLang="en-US"/>
            </a:p>
          </p:txBody>
        </p:sp>
        <p:pic>
          <p:nvPicPr>
            <p:cNvPr id="114" name="图片 113" descr="thunder"/>
            <p:cNvPicPr>
              <a:picLocks noChangeAspect="1"/>
            </p:cNvPicPr>
            <p:nvPr/>
          </p:nvPicPr>
          <p:blipFill>
            <a:blip r:embed="rId5"/>
            <a:stretch>
              <a:fillRect/>
            </a:stretch>
          </p:blipFill>
          <p:spPr>
            <a:xfrm>
              <a:off x="1020" y="7185"/>
              <a:ext cx="567" cy="567"/>
            </a:xfrm>
            <a:prstGeom prst="rect">
              <a:avLst/>
            </a:prstGeom>
          </p:spPr>
        </p:pic>
      </p:grpSp>
      <p:grpSp>
        <p:nvGrpSpPr>
          <p:cNvPr id="126" name="组合 125"/>
          <p:cNvGrpSpPr/>
          <p:nvPr/>
        </p:nvGrpSpPr>
        <p:grpSpPr>
          <a:xfrm>
            <a:off x="1094740" y="4638645"/>
            <a:ext cx="1408430" cy="398780"/>
            <a:chOff x="1020" y="9193"/>
            <a:chExt cx="2218" cy="628"/>
          </a:xfrm>
        </p:grpSpPr>
        <p:sp>
          <p:nvSpPr>
            <p:cNvPr id="51" name="圆角矩形 50"/>
            <p:cNvSpPr/>
            <p:nvPr/>
          </p:nvSpPr>
          <p:spPr>
            <a:xfrm>
              <a:off x="1752" y="9193"/>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2" name="圆角矩形 51"/>
            <p:cNvSpPr/>
            <p:nvPr/>
          </p:nvSpPr>
          <p:spPr>
            <a:xfrm>
              <a:off x="1752" y="9447"/>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3" name="圆角矩形 52"/>
            <p:cNvSpPr/>
            <p:nvPr/>
          </p:nvSpPr>
          <p:spPr>
            <a:xfrm>
              <a:off x="1752" y="970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4" name="圆角矩形 53"/>
            <p:cNvSpPr/>
            <p:nvPr/>
          </p:nvSpPr>
          <p:spPr>
            <a:xfrm>
              <a:off x="2147" y="970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8" name="圆角矩形 57"/>
            <p:cNvSpPr/>
            <p:nvPr/>
          </p:nvSpPr>
          <p:spPr>
            <a:xfrm>
              <a:off x="2147" y="9193"/>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6" name="文本框 65"/>
            <p:cNvSpPr txBox="1"/>
            <p:nvPr/>
          </p:nvSpPr>
          <p:spPr>
            <a:xfrm>
              <a:off x="2430" y="9217"/>
              <a:ext cx="809" cy="580"/>
            </a:xfrm>
            <a:prstGeom prst="rect">
              <a:avLst/>
            </a:prstGeom>
            <a:noFill/>
          </p:spPr>
          <p:txBody>
            <a:bodyPr wrap="square" rtlCol="0">
              <a:spAutoFit/>
            </a:bodyPr>
            <a:p>
              <a:pPr algn="ctr"/>
              <a:r>
                <a:rPr lang="zh-CN" altLang="en-US"/>
                <a:t>坎</a:t>
              </a:r>
              <a:endParaRPr lang="zh-CN" altLang="en-US"/>
            </a:p>
          </p:txBody>
        </p:sp>
        <p:pic>
          <p:nvPicPr>
            <p:cNvPr id="115" name="图片 114" descr="water"/>
            <p:cNvPicPr>
              <a:picLocks noChangeAspect="1"/>
            </p:cNvPicPr>
            <p:nvPr/>
          </p:nvPicPr>
          <p:blipFill>
            <a:blip r:embed="rId6"/>
            <a:stretch>
              <a:fillRect/>
            </a:stretch>
          </p:blipFill>
          <p:spPr>
            <a:xfrm>
              <a:off x="1020" y="9217"/>
              <a:ext cx="567" cy="567"/>
            </a:xfrm>
            <a:prstGeom prst="rect">
              <a:avLst/>
            </a:prstGeom>
          </p:spPr>
        </p:pic>
      </p:grpSp>
      <p:grpSp>
        <p:nvGrpSpPr>
          <p:cNvPr id="122" name="组合 121"/>
          <p:cNvGrpSpPr/>
          <p:nvPr/>
        </p:nvGrpSpPr>
        <p:grpSpPr>
          <a:xfrm>
            <a:off x="1094740" y="1758825"/>
            <a:ext cx="1408430" cy="398780"/>
            <a:chOff x="1020" y="5129"/>
            <a:chExt cx="2218" cy="628"/>
          </a:xfrm>
        </p:grpSpPr>
        <p:sp>
          <p:nvSpPr>
            <p:cNvPr id="26" name="圆角矩形 25"/>
            <p:cNvSpPr/>
            <p:nvPr/>
          </p:nvSpPr>
          <p:spPr>
            <a:xfrm>
              <a:off x="1752" y="512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7" name="圆角矩形 26"/>
            <p:cNvSpPr/>
            <p:nvPr/>
          </p:nvSpPr>
          <p:spPr>
            <a:xfrm>
              <a:off x="1752" y="538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8" name="圆角矩形 27"/>
            <p:cNvSpPr/>
            <p:nvPr/>
          </p:nvSpPr>
          <p:spPr>
            <a:xfrm>
              <a:off x="1752" y="563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9" name="圆角矩形 28"/>
            <p:cNvSpPr/>
            <p:nvPr/>
          </p:nvSpPr>
          <p:spPr>
            <a:xfrm>
              <a:off x="2147" y="563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3" name="文本框 62"/>
            <p:cNvSpPr txBox="1"/>
            <p:nvPr/>
          </p:nvSpPr>
          <p:spPr>
            <a:xfrm>
              <a:off x="2430" y="5153"/>
              <a:ext cx="809" cy="580"/>
            </a:xfrm>
            <a:prstGeom prst="rect">
              <a:avLst/>
            </a:prstGeom>
            <a:noFill/>
          </p:spPr>
          <p:txBody>
            <a:bodyPr wrap="square" rtlCol="0">
              <a:spAutoFit/>
            </a:bodyPr>
            <a:p>
              <a:pPr algn="ctr"/>
              <a:r>
                <a:rPr lang="zh-CN" altLang="en-US"/>
                <a:t>巽</a:t>
              </a:r>
              <a:endParaRPr lang="zh-CN" altLang="en-US"/>
            </a:p>
          </p:txBody>
        </p:sp>
        <p:pic>
          <p:nvPicPr>
            <p:cNvPr id="116" name="图片 115" descr="wind"/>
            <p:cNvPicPr>
              <a:picLocks noChangeAspect="1"/>
            </p:cNvPicPr>
            <p:nvPr/>
          </p:nvPicPr>
          <p:blipFill>
            <a:blip r:embed="rId7"/>
            <a:stretch>
              <a:fillRect/>
            </a:stretch>
          </p:blipFill>
          <p:spPr>
            <a:xfrm>
              <a:off x="1020" y="5166"/>
              <a:ext cx="567" cy="567"/>
            </a:xfrm>
            <a:prstGeom prst="rect">
              <a:avLst/>
            </a:prstGeom>
          </p:spPr>
        </p:pic>
      </p:grpSp>
      <p:grpSp>
        <p:nvGrpSpPr>
          <p:cNvPr id="120" name="组合 119"/>
          <p:cNvGrpSpPr/>
          <p:nvPr/>
        </p:nvGrpSpPr>
        <p:grpSpPr>
          <a:xfrm>
            <a:off x="1094740" y="2478825"/>
            <a:ext cx="1408430" cy="398780"/>
            <a:chOff x="1020" y="3097"/>
            <a:chExt cx="2218" cy="628"/>
          </a:xfrm>
        </p:grpSpPr>
        <p:sp>
          <p:nvSpPr>
            <p:cNvPr id="12" name="圆角矩形 11"/>
            <p:cNvSpPr/>
            <p:nvPr/>
          </p:nvSpPr>
          <p:spPr>
            <a:xfrm>
              <a:off x="1752" y="3097"/>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圆角矩形 12"/>
            <p:cNvSpPr/>
            <p:nvPr/>
          </p:nvSpPr>
          <p:spPr>
            <a:xfrm>
              <a:off x="1752" y="33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圆角矩形 13"/>
            <p:cNvSpPr/>
            <p:nvPr/>
          </p:nvSpPr>
          <p:spPr>
            <a:xfrm>
              <a:off x="1752" y="36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5" name="圆角矩形 14"/>
            <p:cNvSpPr/>
            <p:nvPr/>
          </p:nvSpPr>
          <p:spPr>
            <a:xfrm>
              <a:off x="2147" y="33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0" name="文本框 59"/>
            <p:cNvSpPr txBox="1"/>
            <p:nvPr/>
          </p:nvSpPr>
          <p:spPr>
            <a:xfrm>
              <a:off x="2430" y="3121"/>
              <a:ext cx="809" cy="580"/>
            </a:xfrm>
            <a:prstGeom prst="rect">
              <a:avLst/>
            </a:prstGeom>
            <a:noFill/>
          </p:spPr>
          <p:txBody>
            <a:bodyPr wrap="square" rtlCol="0">
              <a:spAutoFit/>
            </a:bodyPr>
            <a:p>
              <a:pPr algn="ctr"/>
              <a:r>
                <a:rPr lang="zh-CN" altLang="en-US"/>
                <a:t>离</a:t>
              </a:r>
              <a:endParaRPr lang="zh-CN" altLang="en-US"/>
            </a:p>
          </p:txBody>
        </p:sp>
        <p:pic>
          <p:nvPicPr>
            <p:cNvPr id="117" name="图片 116" descr="fire"/>
            <p:cNvPicPr>
              <a:picLocks noChangeAspect="1"/>
            </p:cNvPicPr>
            <p:nvPr/>
          </p:nvPicPr>
          <p:blipFill>
            <a:blip r:embed="rId8"/>
            <a:stretch>
              <a:fillRect/>
            </a:stretch>
          </p:blipFill>
          <p:spPr>
            <a:xfrm>
              <a:off x="1020" y="3121"/>
              <a:ext cx="567" cy="567"/>
            </a:xfrm>
            <a:prstGeom prst="rect">
              <a:avLst/>
            </a:prstGeom>
          </p:spPr>
        </p:pic>
      </p:grpSp>
      <p:grpSp>
        <p:nvGrpSpPr>
          <p:cNvPr id="125" name="组合 124"/>
          <p:cNvGrpSpPr/>
          <p:nvPr/>
        </p:nvGrpSpPr>
        <p:grpSpPr>
          <a:xfrm>
            <a:off x="1094740" y="6080400"/>
            <a:ext cx="1408430" cy="398780"/>
            <a:chOff x="1020" y="8177"/>
            <a:chExt cx="2218" cy="628"/>
          </a:xfrm>
        </p:grpSpPr>
        <p:sp>
          <p:nvSpPr>
            <p:cNvPr id="46" name="圆角矩形 45"/>
            <p:cNvSpPr/>
            <p:nvPr/>
          </p:nvSpPr>
          <p:spPr>
            <a:xfrm>
              <a:off x="1752" y="817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7" name="圆角矩形 46"/>
            <p:cNvSpPr/>
            <p:nvPr/>
          </p:nvSpPr>
          <p:spPr>
            <a:xfrm>
              <a:off x="1752" y="843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8" name="圆角矩形 47"/>
            <p:cNvSpPr/>
            <p:nvPr/>
          </p:nvSpPr>
          <p:spPr>
            <a:xfrm>
              <a:off x="1752" y="868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9" name="圆角矩形 48"/>
            <p:cNvSpPr/>
            <p:nvPr/>
          </p:nvSpPr>
          <p:spPr>
            <a:xfrm>
              <a:off x="2147" y="843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0" name="圆角矩形 49"/>
            <p:cNvSpPr/>
            <p:nvPr/>
          </p:nvSpPr>
          <p:spPr>
            <a:xfrm>
              <a:off x="2147" y="868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7" name="圆角矩形 56"/>
            <p:cNvSpPr/>
            <p:nvPr/>
          </p:nvSpPr>
          <p:spPr>
            <a:xfrm>
              <a:off x="2147" y="817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5" name="文本框 64"/>
            <p:cNvSpPr txBox="1"/>
            <p:nvPr/>
          </p:nvSpPr>
          <p:spPr>
            <a:xfrm>
              <a:off x="2430" y="8201"/>
              <a:ext cx="809" cy="580"/>
            </a:xfrm>
            <a:prstGeom prst="rect">
              <a:avLst/>
            </a:prstGeom>
            <a:noFill/>
          </p:spPr>
          <p:txBody>
            <a:bodyPr wrap="square" rtlCol="0">
              <a:spAutoFit/>
            </a:bodyPr>
            <a:p>
              <a:pPr algn="ctr"/>
              <a:r>
                <a:rPr lang="zh-CN" altLang="en-US"/>
                <a:t>坤</a:t>
              </a:r>
              <a:endParaRPr lang="zh-CN" altLang="en-US"/>
            </a:p>
          </p:txBody>
        </p:sp>
        <p:pic>
          <p:nvPicPr>
            <p:cNvPr id="118" name="图片 117" descr="ground"/>
            <p:cNvPicPr>
              <a:picLocks noChangeAspect="1"/>
            </p:cNvPicPr>
            <p:nvPr/>
          </p:nvPicPr>
          <p:blipFill>
            <a:blip r:embed="rId9"/>
            <a:stretch>
              <a:fillRect/>
            </a:stretch>
          </p:blipFill>
          <p:spPr>
            <a:xfrm>
              <a:off x="1020" y="8201"/>
              <a:ext cx="567" cy="567"/>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9" name="组合 118"/>
          <p:cNvGrpSpPr/>
          <p:nvPr/>
        </p:nvGrpSpPr>
        <p:grpSpPr>
          <a:xfrm>
            <a:off x="9340215" y="2402805"/>
            <a:ext cx="1408430" cy="398780"/>
            <a:chOff x="1020" y="2081"/>
            <a:chExt cx="2218" cy="628"/>
          </a:xfrm>
        </p:grpSpPr>
        <p:sp>
          <p:nvSpPr>
            <p:cNvPr id="12" name="圆角矩形 11"/>
            <p:cNvSpPr/>
            <p:nvPr/>
          </p:nvSpPr>
          <p:spPr>
            <a:xfrm>
              <a:off x="1752" y="2081"/>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圆角矩形 12"/>
            <p:cNvSpPr/>
            <p:nvPr/>
          </p:nvSpPr>
          <p:spPr>
            <a:xfrm>
              <a:off x="1752" y="233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圆角矩形 13"/>
            <p:cNvSpPr/>
            <p:nvPr/>
          </p:nvSpPr>
          <p:spPr>
            <a:xfrm>
              <a:off x="1752" y="258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9" name="文本框 58"/>
            <p:cNvSpPr txBox="1"/>
            <p:nvPr/>
          </p:nvSpPr>
          <p:spPr>
            <a:xfrm>
              <a:off x="2430" y="2105"/>
              <a:ext cx="809" cy="580"/>
            </a:xfrm>
            <a:prstGeom prst="rect">
              <a:avLst/>
            </a:prstGeom>
            <a:noFill/>
          </p:spPr>
          <p:txBody>
            <a:bodyPr wrap="square" rtlCol="0">
              <a:spAutoFit/>
            </a:bodyPr>
            <a:p>
              <a:pPr algn="ctr"/>
              <a:r>
                <a:rPr lang="zh-CN" altLang="en-US"/>
                <a:t>乾</a:t>
              </a:r>
              <a:endParaRPr lang="zh-CN" altLang="en-US"/>
            </a:p>
          </p:txBody>
        </p:sp>
        <p:pic>
          <p:nvPicPr>
            <p:cNvPr id="111" name="图片 110" descr="light"/>
            <p:cNvPicPr>
              <a:picLocks noChangeAspect="1"/>
            </p:cNvPicPr>
            <p:nvPr/>
          </p:nvPicPr>
          <p:blipFill>
            <a:blip r:embed="rId1"/>
            <a:stretch>
              <a:fillRect/>
            </a:stretch>
          </p:blipFill>
          <p:spPr>
            <a:xfrm>
              <a:off x="1020" y="2105"/>
              <a:ext cx="567" cy="567"/>
            </a:xfrm>
            <a:prstGeom prst="rect">
              <a:avLst/>
            </a:prstGeom>
          </p:spPr>
        </p:pic>
      </p:grpSp>
      <p:grpSp>
        <p:nvGrpSpPr>
          <p:cNvPr id="121" name="组合 120"/>
          <p:cNvGrpSpPr/>
          <p:nvPr/>
        </p:nvGrpSpPr>
        <p:grpSpPr>
          <a:xfrm>
            <a:off x="1094740" y="3198825"/>
            <a:ext cx="1408430" cy="398780"/>
            <a:chOff x="1020" y="4113"/>
            <a:chExt cx="2218" cy="628"/>
          </a:xfrm>
        </p:grpSpPr>
        <p:sp>
          <p:nvSpPr>
            <p:cNvPr id="16" name="圆角矩形 15"/>
            <p:cNvSpPr/>
            <p:nvPr/>
          </p:nvSpPr>
          <p:spPr>
            <a:xfrm>
              <a:off x="1752" y="411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 name="圆角矩形 16"/>
            <p:cNvSpPr/>
            <p:nvPr/>
          </p:nvSpPr>
          <p:spPr>
            <a:xfrm>
              <a:off x="1752" y="436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 name="圆角矩形 17"/>
            <p:cNvSpPr/>
            <p:nvPr/>
          </p:nvSpPr>
          <p:spPr>
            <a:xfrm>
              <a:off x="1752" y="462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9" name="圆角矩形 18"/>
            <p:cNvSpPr/>
            <p:nvPr/>
          </p:nvSpPr>
          <p:spPr>
            <a:xfrm>
              <a:off x="2147" y="436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0" name="圆角矩形 19"/>
            <p:cNvSpPr/>
            <p:nvPr/>
          </p:nvSpPr>
          <p:spPr>
            <a:xfrm>
              <a:off x="2147" y="462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1" name="文本框 60"/>
            <p:cNvSpPr txBox="1"/>
            <p:nvPr/>
          </p:nvSpPr>
          <p:spPr>
            <a:xfrm>
              <a:off x="2430" y="4137"/>
              <a:ext cx="809" cy="580"/>
            </a:xfrm>
            <a:prstGeom prst="rect">
              <a:avLst/>
            </a:prstGeom>
            <a:noFill/>
          </p:spPr>
          <p:txBody>
            <a:bodyPr wrap="square" rtlCol="0">
              <a:spAutoFit/>
            </a:bodyPr>
            <a:p>
              <a:pPr algn="ctr"/>
              <a:r>
                <a:rPr lang="zh-CN" altLang="en-US"/>
                <a:t>艮</a:t>
              </a:r>
              <a:endParaRPr lang="zh-CN" altLang="en-US"/>
            </a:p>
          </p:txBody>
        </p:sp>
        <p:pic>
          <p:nvPicPr>
            <p:cNvPr id="112" name="图片 111" descr="mountain"/>
            <p:cNvPicPr>
              <a:picLocks noChangeAspect="1"/>
            </p:cNvPicPr>
            <p:nvPr/>
          </p:nvPicPr>
          <p:blipFill>
            <a:blip r:embed="rId2"/>
            <a:stretch>
              <a:fillRect/>
            </a:stretch>
          </p:blipFill>
          <p:spPr>
            <a:xfrm>
              <a:off x="1020" y="4150"/>
              <a:ext cx="567" cy="567"/>
            </a:xfrm>
            <a:prstGeom prst="rect">
              <a:avLst/>
            </a:prstGeom>
          </p:spPr>
        </p:pic>
      </p:grpSp>
      <p:grpSp>
        <p:nvGrpSpPr>
          <p:cNvPr id="123" name="组合 122"/>
          <p:cNvGrpSpPr/>
          <p:nvPr/>
        </p:nvGrpSpPr>
        <p:grpSpPr>
          <a:xfrm>
            <a:off x="1094740" y="3918825"/>
            <a:ext cx="1408430" cy="398780"/>
            <a:chOff x="1020" y="6145"/>
            <a:chExt cx="2218" cy="628"/>
          </a:xfrm>
        </p:grpSpPr>
        <p:sp>
          <p:nvSpPr>
            <p:cNvPr id="39" name="圆角矩形 38"/>
            <p:cNvSpPr/>
            <p:nvPr/>
          </p:nvSpPr>
          <p:spPr>
            <a:xfrm>
              <a:off x="1752" y="614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0" name="圆角矩形 39"/>
            <p:cNvSpPr/>
            <p:nvPr/>
          </p:nvSpPr>
          <p:spPr>
            <a:xfrm>
              <a:off x="1752" y="639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1" name="圆角矩形 40"/>
            <p:cNvSpPr/>
            <p:nvPr/>
          </p:nvSpPr>
          <p:spPr>
            <a:xfrm>
              <a:off x="1752" y="665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5" name="圆角矩形 54"/>
            <p:cNvSpPr/>
            <p:nvPr/>
          </p:nvSpPr>
          <p:spPr>
            <a:xfrm>
              <a:off x="2147" y="614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2" name="文本框 61"/>
            <p:cNvSpPr txBox="1"/>
            <p:nvPr/>
          </p:nvSpPr>
          <p:spPr>
            <a:xfrm>
              <a:off x="2430" y="6169"/>
              <a:ext cx="809" cy="580"/>
            </a:xfrm>
            <a:prstGeom prst="rect">
              <a:avLst/>
            </a:prstGeom>
            <a:noFill/>
          </p:spPr>
          <p:txBody>
            <a:bodyPr wrap="square" rtlCol="0">
              <a:spAutoFit/>
            </a:bodyPr>
            <a:p>
              <a:pPr algn="ctr"/>
              <a:r>
                <a:rPr lang="zh-CN" altLang="en-US"/>
                <a:t>兑</a:t>
              </a:r>
              <a:endParaRPr lang="zh-CN" altLang="en-US"/>
            </a:p>
          </p:txBody>
        </p:sp>
        <p:pic>
          <p:nvPicPr>
            <p:cNvPr id="113" name="图片 112" descr="plant"/>
            <p:cNvPicPr>
              <a:picLocks noChangeAspect="1"/>
            </p:cNvPicPr>
            <p:nvPr/>
          </p:nvPicPr>
          <p:blipFill>
            <a:blip r:embed="rId3"/>
            <a:stretch>
              <a:fillRect/>
            </a:stretch>
          </p:blipFill>
          <p:spPr>
            <a:xfrm>
              <a:off x="1020" y="6182"/>
              <a:ext cx="567" cy="567"/>
            </a:xfrm>
            <a:prstGeom prst="rect">
              <a:avLst/>
            </a:prstGeom>
          </p:spPr>
        </p:pic>
      </p:grpSp>
      <p:grpSp>
        <p:nvGrpSpPr>
          <p:cNvPr id="124" name="组合 123"/>
          <p:cNvGrpSpPr/>
          <p:nvPr/>
        </p:nvGrpSpPr>
        <p:grpSpPr>
          <a:xfrm>
            <a:off x="1094740" y="5358825"/>
            <a:ext cx="1408430" cy="398780"/>
            <a:chOff x="1020" y="7161"/>
            <a:chExt cx="2218" cy="628"/>
          </a:xfrm>
        </p:grpSpPr>
        <p:sp>
          <p:nvSpPr>
            <p:cNvPr id="42" name="圆角矩形 41"/>
            <p:cNvSpPr/>
            <p:nvPr/>
          </p:nvSpPr>
          <p:spPr>
            <a:xfrm>
              <a:off x="1752" y="716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3" name="圆角矩形 42"/>
            <p:cNvSpPr/>
            <p:nvPr/>
          </p:nvSpPr>
          <p:spPr>
            <a:xfrm>
              <a:off x="1752" y="741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4" name="圆角矩形 43"/>
            <p:cNvSpPr/>
            <p:nvPr/>
          </p:nvSpPr>
          <p:spPr>
            <a:xfrm>
              <a:off x="1752" y="766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5" name="圆角矩形 44"/>
            <p:cNvSpPr/>
            <p:nvPr/>
          </p:nvSpPr>
          <p:spPr>
            <a:xfrm>
              <a:off x="2147" y="741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6" name="圆角矩形 55"/>
            <p:cNvSpPr/>
            <p:nvPr/>
          </p:nvSpPr>
          <p:spPr>
            <a:xfrm>
              <a:off x="2147" y="716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4" name="文本框 63"/>
            <p:cNvSpPr txBox="1"/>
            <p:nvPr/>
          </p:nvSpPr>
          <p:spPr>
            <a:xfrm>
              <a:off x="2430" y="7185"/>
              <a:ext cx="809" cy="580"/>
            </a:xfrm>
            <a:prstGeom prst="rect">
              <a:avLst/>
            </a:prstGeom>
            <a:noFill/>
          </p:spPr>
          <p:txBody>
            <a:bodyPr wrap="square" rtlCol="0">
              <a:spAutoFit/>
            </a:bodyPr>
            <a:p>
              <a:pPr algn="ctr"/>
              <a:r>
                <a:rPr lang="zh-CN" altLang="en-US"/>
                <a:t>震</a:t>
              </a:r>
              <a:endParaRPr lang="zh-CN" altLang="en-US"/>
            </a:p>
          </p:txBody>
        </p:sp>
        <p:pic>
          <p:nvPicPr>
            <p:cNvPr id="114" name="图片 113" descr="thunder"/>
            <p:cNvPicPr>
              <a:picLocks noChangeAspect="1"/>
            </p:cNvPicPr>
            <p:nvPr/>
          </p:nvPicPr>
          <p:blipFill>
            <a:blip r:embed="rId4"/>
            <a:stretch>
              <a:fillRect/>
            </a:stretch>
          </p:blipFill>
          <p:spPr>
            <a:xfrm>
              <a:off x="1020" y="7185"/>
              <a:ext cx="567" cy="567"/>
            </a:xfrm>
            <a:prstGeom prst="rect">
              <a:avLst/>
            </a:prstGeom>
          </p:spPr>
        </p:pic>
      </p:grpSp>
      <p:grpSp>
        <p:nvGrpSpPr>
          <p:cNvPr id="126" name="组合 125"/>
          <p:cNvGrpSpPr/>
          <p:nvPr/>
        </p:nvGrpSpPr>
        <p:grpSpPr>
          <a:xfrm>
            <a:off x="1094740" y="4638645"/>
            <a:ext cx="1408430" cy="398780"/>
            <a:chOff x="1020" y="9193"/>
            <a:chExt cx="2218" cy="628"/>
          </a:xfrm>
        </p:grpSpPr>
        <p:sp>
          <p:nvSpPr>
            <p:cNvPr id="51" name="圆角矩形 50"/>
            <p:cNvSpPr/>
            <p:nvPr/>
          </p:nvSpPr>
          <p:spPr>
            <a:xfrm>
              <a:off x="1752" y="9193"/>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2" name="圆角矩形 51"/>
            <p:cNvSpPr/>
            <p:nvPr/>
          </p:nvSpPr>
          <p:spPr>
            <a:xfrm>
              <a:off x="1752" y="9447"/>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3" name="圆角矩形 52"/>
            <p:cNvSpPr/>
            <p:nvPr/>
          </p:nvSpPr>
          <p:spPr>
            <a:xfrm>
              <a:off x="1752" y="970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4" name="圆角矩形 53"/>
            <p:cNvSpPr/>
            <p:nvPr/>
          </p:nvSpPr>
          <p:spPr>
            <a:xfrm>
              <a:off x="2147" y="970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8" name="圆角矩形 57"/>
            <p:cNvSpPr/>
            <p:nvPr/>
          </p:nvSpPr>
          <p:spPr>
            <a:xfrm>
              <a:off x="2147" y="9193"/>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6" name="文本框 65"/>
            <p:cNvSpPr txBox="1"/>
            <p:nvPr/>
          </p:nvSpPr>
          <p:spPr>
            <a:xfrm>
              <a:off x="2430" y="9217"/>
              <a:ext cx="809" cy="580"/>
            </a:xfrm>
            <a:prstGeom prst="rect">
              <a:avLst/>
            </a:prstGeom>
            <a:noFill/>
          </p:spPr>
          <p:txBody>
            <a:bodyPr wrap="square" rtlCol="0">
              <a:spAutoFit/>
            </a:bodyPr>
            <a:p>
              <a:pPr algn="ctr"/>
              <a:r>
                <a:rPr lang="zh-CN" altLang="en-US"/>
                <a:t>坎</a:t>
              </a:r>
              <a:endParaRPr lang="zh-CN" altLang="en-US"/>
            </a:p>
          </p:txBody>
        </p:sp>
        <p:pic>
          <p:nvPicPr>
            <p:cNvPr id="115" name="图片 114" descr="water"/>
            <p:cNvPicPr>
              <a:picLocks noChangeAspect="1"/>
            </p:cNvPicPr>
            <p:nvPr/>
          </p:nvPicPr>
          <p:blipFill>
            <a:blip r:embed="rId5"/>
            <a:stretch>
              <a:fillRect/>
            </a:stretch>
          </p:blipFill>
          <p:spPr>
            <a:xfrm>
              <a:off x="1020" y="9217"/>
              <a:ext cx="567" cy="567"/>
            </a:xfrm>
            <a:prstGeom prst="rect">
              <a:avLst/>
            </a:prstGeom>
          </p:spPr>
        </p:pic>
      </p:grpSp>
      <p:grpSp>
        <p:nvGrpSpPr>
          <p:cNvPr id="122" name="组合 121"/>
          <p:cNvGrpSpPr/>
          <p:nvPr/>
        </p:nvGrpSpPr>
        <p:grpSpPr>
          <a:xfrm>
            <a:off x="1094740" y="1758825"/>
            <a:ext cx="1408430" cy="398780"/>
            <a:chOff x="1020" y="5129"/>
            <a:chExt cx="2218" cy="628"/>
          </a:xfrm>
        </p:grpSpPr>
        <p:sp>
          <p:nvSpPr>
            <p:cNvPr id="26" name="圆角矩形 25"/>
            <p:cNvSpPr/>
            <p:nvPr/>
          </p:nvSpPr>
          <p:spPr>
            <a:xfrm>
              <a:off x="1752" y="5129"/>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7" name="圆角矩形 26"/>
            <p:cNvSpPr/>
            <p:nvPr/>
          </p:nvSpPr>
          <p:spPr>
            <a:xfrm>
              <a:off x="1752" y="538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8" name="圆角矩形 27"/>
            <p:cNvSpPr/>
            <p:nvPr/>
          </p:nvSpPr>
          <p:spPr>
            <a:xfrm>
              <a:off x="1752" y="563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9" name="圆角矩形 28"/>
            <p:cNvSpPr/>
            <p:nvPr/>
          </p:nvSpPr>
          <p:spPr>
            <a:xfrm>
              <a:off x="2147" y="563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3" name="文本框 62"/>
            <p:cNvSpPr txBox="1"/>
            <p:nvPr/>
          </p:nvSpPr>
          <p:spPr>
            <a:xfrm>
              <a:off x="2430" y="5153"/>
              <a:ext cx="809" cy="580"/>
            </a:xfrm>
            <a:prstGeom prst="rect">
              <a:avLst/>
            </a:prstGeom>
            <a:noFill/>
          </p:spPr>
          <p:txBody>
            <a:bodyPr wrap="square" rtlCol="0">
              <a:spAutoFit/>
            </a:bodyPr>
            <a:p>
              <a:pPr algn="ctr"/>
              <a:r>
                <a:rPr lang="zh-CN" altLang="en-US"/>
                <a:t>巽</a:t>
              </a:r>
              <a:endParaRPr lang="zh-CN" altLang="en-US"/>
            </a:p>
          </p:txBody>
        </p:sp>
        <p:pic>
          <p:nvPicPr>
            <p:cNvPr id="116" name="图片 115" descr="wind"/>
            <p:cNvPicPr>
              <a:picLocks noChangeAspect="1"/>
            </p:cNvPicPr>
            <p:nvPr/>
          </p:nvPicPr>
          <p:blipFill>
            <a:blip r:embed="rId6"/>
            <a:stretch>
              <a:fillRect/>
            </a:stretch>
          </p:blipFill>
          <p:spPr>
            <a:xfrm>
              <a:off x="1020" y="5166"/>
              <a:ext cx="567" cy="567"/>
            </a:xfrm>
            <a:prstGeom prst="rect">
              <a:avLst/>
            </a:prstGeom>
          </p:spPr>
        </p:pic>
      </p:grpSp>
      <p:grpSp>
        <p:nvGrpSpPr>
          <p:cNvPr id="120" name="组合 119"/>
          <p:cNvGrpSpPr/>
          <p:nvPr/>
        </p:nvGrpSpPr>
        <p:grpSpPr>
          <a:xfrm>
            <a:off x="1094740" y="2478825"/>
            <a:ext cx="1408430" cy="398780"/>
            <a:chOff x="1020" y="3097"/>
            <a:chExt cx="2218" cy="628"/>
          </a:xfrm>
        </p:grpSpPr>
        <p:sp>
          <p:nvSpPr>
            <p:cNvPr id="15" name="圆角矩形 14"/>
            <p:cNvSpPr/>
            <p:nvPr/>
          </p:nvSpPr>
          <p:spPr>
            <a:xfrm>
              <a:off x="1752" y="3097"/>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1" name="圆角矩形 20"/>
            <p:cNvSpPr/>
            <p:nvPr/>
          </p:nvSpPr>
          <p:spPr>
            <a:xfrm>
              <a:off x="1752" y="33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2" name="圆角矩形 21"/>
            <p:cNvSpPr/>
            <p:nvPr/>
          </p:nvSpPr>
          <p:spPr>
            <a:xfrm>
              <a:off x="1752" y="360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3" name="圆角矩形 22"/>
            <p:cNvSpPr/>
            <p:nvPr/>
          </p:nvSpPr>
          <p:spPr>
            <a:xfrm>
              <a:off x="2147" y="335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0" name="文本框 59"/>
            <p:cNvSpPr txBox="1"/>
            <p:nvPr/>
          </p:nvSpPr>
          <p:spPr>
            <a:xfrm>
              <a:off x="2430" y="3121"/>
              <a:ext cx="809" cy="580"/>
            </a:xfrm>
            <a:prstGeom prst="rect">
              <a:avLst/>
            </a:prstGeom>
            <a:noFill/>
          </p:spPr>
          <p:txBody>
            <a:bodyPr wrap="square" rtlCol="0">
              <a:spAutoFit/>
            </a:bodyPr>
            <a:p>
              <a:pPr algn="ctr"/>
              <a:r>
                <a:rPr lang="zh-CN" altLang="en-US"/>
                <a:t>离</a:t>
              </a:r>
              <a:endParaRPr lang="zh-CN" altLang="en-US"/>
            </a:p>
          </p:txBody>
        </p:sp>
        <p:pic>
          <p:nvPicPr>
            <p:cNvPr id="117" name="图片 116" descr="fire"/>
            <p:cNvPicPr>
              <a:picLocks noChangeAspect="1"/>
            </p:cNvPicPr>
            <p:nvPr/>
          </p:nvPicPr>
          <p:blipFill>
            <a:blip r:embed="rId7"/>
            <a:stretch>
              <a:fillRect/>
            </a:stretch>
          </p:blipFill>
          <p:spPr>
            <a:xfrm>
              <a:off x="1020" y="3121"/>
              <a:ext cx="567" cy="567"/>
            </a:xfrm>
            <a:prstGeom prst="rect">
              <a:avLst/>
            </a:prstGeom>
          </p:spPr>
        </p:pic>
      </p:grpSp>
      <p:grpSp>
        <p:nvGrpSpPr>
          <p:cNvPr id="125" name="组合 124"/>
          <p:cNvGrpSpPr/>
          <p:nvPr/>
        </p:nvGrpSpPr>
        <p:grpSpPr>
          <a:xfrm>
            <a:off x="1094740" y="6080400"/>
            <a:ext cx="1408430" cy="398780"/>
            <a:chOff x="1020" y="8177"/>
            <a:chExt cx="2218" cy="628"/>
          </a:xfrm>
        </p:grpSpPr>
        <p:sp>
          <p:nvSpPr>
            <p:cNvPr id="46" name="圆角矩形 45"/>
            <p:cNvSpPr/>
            <p:nvPr/>
          </p:nvSpPr>
          <p:spPr>
            <a:xfrm>
              <a:off x="1752" y="817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7" name="圆角矩形 46"/>
            <p:cNvSpPr/>
            <p:nvPr/>
          </p:nvSpPr>
          <p:spPr>
            <a:xfrm>
              <a:off x="1752" y="843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8" name="圆角矩形 47"/>
            <p:cNvSpPr/>
            <p:nvPr/>
          </p:nvSpPr>
          <p:spPr>
            <a:xfrm>
              <a:off x="1752" y="868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9" name="圆角矩形 48"/>
            <p:cNvSpPr/>
            <p:nvPr/>
          </p:nvSpPr>
          <p:spPr>
            <a:xfrm>
              <a:off x="2147" y="8431"/>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0" name="圆角矩形 49"/>
            <p:cNvSpPr/>
            <p:nvPr/>
          </p:nvSpPr>
          <p:spPr>
            <a:xfrm>
              <a:off x="2147" y="8685"/>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7" name="圆角矩形 56"/>
            <p:cNvSpPr/>
            <p:nvPr/>
          </p:nvSpPr>
          <p:spPr>
            <a:xfrm>
              <a:off x="2147" y="8177"/>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5" name="文本框 64"/>
            <p:cNvSpPr txBox="1"/>
            <p:nvPr/>
          </p:nvSpPr>
          <p:spPr>
            <a:xfrm>
              <a:off x="2430" y="8201"/>
              <a:ext cx="809" cy="580"/>
            </a:xfrm>
            <a:prstGeom prst="rect">
              <a:avLst/>
            </a:prstGeom>
            <a:noFill/>
          </p:spPr>
          <p:txBody>
            <a:bodyPr wrap="square" rtlCol="0">
              <a:spAutoFit/>
            </a:bodyPr>
            <a:p>
              <a:pPr algn="ctr"/>
              <a:r>
                <a:rPr lang="zh-CN" altLang="en-US"/>
                <a:t>坤</a:t>
              </a:r>
              <a:endParaRPr lang="zh-CN" altLang="en-US"/>
            </a:p>
          </p:txBody>
        </p:sp>
        <p:pic>
          <p:nvPicPr>
            <p:cNvPr id="118" name="图片 117" descr="ground"/>
            <p:cNvPicPr>
              <a:picLocks noChangeAspect="1"/>
            </p:cNvPicPr>
            <p:nvPr/>
          </p:nvPicPr>
          <p:blipFill>
            <a:blip r:embed="rId8"/>
            <a:stretch>
              <a:fillRect/>
            </a:stretch>
          </p:blipFill>
          <p:spPr>
            <a:xfrm>
              <a:off x="1020" y="8201"/>
              <a:ext cx="567" cy="567"/>
            </a:xfrm>
            <a:prstGeom prst="rect">
              <a:avLst/>
            </a:prstGeom>
          </p:spPr>
        </p:pic>
      </p:grpSp>
      <p:sp>
        <p:nvSpPr>
          <p:cNvPr id="88" name="文本框 87"/>
          <p:cNvSpPr txBox="1"/>
          <p:nvPr/>
        </p:nvSpPr>
        <p:spPr>
          <a:xfrm>
            <a:off x="5933440" y="1665923"/>
            <a:ext cx="1026795" cy="583565"/>
          </a:xfrm>
          <a:prstGeom prst="rect">
            <a:avLst/>
          </a:prstGeom>
          <a:noFill/>
        </p:spPr>
        <p:txBody>
          <a:bodyPr wrap="square" rtlCol="0" anchor="ctr" anchorCtr="0">
            <a:spAutoFit/>
          </a:bodyPr>
          <a:p>
            <a:pPr algn="ctr"/>
            <a:r>
              <a:rPr lang="zh-CN" altLang="en-US" sz="3200"/>
              <a:t>水</a:t>
            </a:r>
            <a:endParaRPr lang="zh-CN" altLang="en-US" sz="3200"/>
          </a:p>
        </p:txBody>
      </p:sp>
      <p:sp>
        <p:nvSpPr>
          <p:cNvPr id="89" name="文本框 88"/>
          <p:cNvSpPr txBox="1"/>
          <p:nvPr/>
        </p:nvSpPr>
        <p:spPr>
          <a:xfrm>
            <a:off x="3879850" y="2862263"/>
            <a:ext cx="1026795" cy="583565"/>
          </a:xfrm>
          <a:prstGeom prst="rect">
            <a:avLst/>
          </a:prstGeom>
          <a:noFill/>
        </p:spPr>
        <p:txBody>
          <a:bodyPr wrap="square" rtlCol="0" anchor="ctr" anchorCtr="0">
            <a:spAutoFit/>
          </a:bodyPr>
          <a:p>
            <a:pPr algn="ctr"/>
            <a:r>
              <a:rPr lang="zh-CN" altLang="en-US" sz="3200"/>
              <a:t>木</a:t>
            </a:r>
            <a:endParaRPr lang="zh-CN" altLang="en-US" sz="3200"/>
          </a:p>
        </p:txBody>
      </p:sp>
      <p:sp>
        <p:nvSpPr>
          <p:cNvPr id="90" name="文本框 89"/>
          <p:cNvSpPr txBox="1"/>
          <p:nvPr/>
        </p:nvSpPr>
        <p:spPr>
          <a:xfrm>
            <a:off x="7987030" y="2862263"/>
            <a:ext cx="1026795" cy="583565"/>
          </a:xfrm>
          <a:prstGeom prst="rect">
            <a:avLst/>
          </a:prstGeom>
          <a:noFill/>
        </p:spPr>
        <p:txBody>
          <a:bodyPr wrap="square" rtlCol="0" anchor="ctr" anchorCtr="0">
            <a:spAutoFit/>
          </a:bodyPr>
          <a:p>
            <a:pPr algn="ctr"/>
            <a:r>
              <a:rPr lang="zh-CN" altLang="en-US" sz="3200"/>
              <a:t>金</a:t>
            </a:r>
            <a:endParaRPr lang="zh-CN" altLang="en-US" sz="3200"/>
          </a:p>
        </p:txBody>
      </p:sp>
      <p:sp>
        <p:nvSpPr>
          <p:cNvPr id="91" name="文本框 90"/>
          <p:cNvSpPr txBox="1"/>
          <p:nvPr/>
        </p:nvSpPr>
        <p:spPr>
          <a:xfrm>
            <a:off x="4906645" y="4875848"/>
            <a:ext cx="1026795" cy="583565"/>
          </a:xfrm>
          <a:prstGeom prst="rect">
            <a:avLst/>
          </a:prstGeom>
          <a:noFill/>
        </p:spPr>
        <p:txBody>
          <a:bodyPr wrap="square" rtlCol="0" anchor="ctr" anchorCtr="0">
            <a:spAutoFit/>
          </a:bodyPr>
          <a:p>
            <a:pPr algn="ctr"/>
            <a:r>
              <a:rPr lang="zh-CN" altLang="en-US" sz="3200"/>
              <a:t>火</a:t>
            </a:r>
            <a:endParaRPr lang="zh-CN" altLang="en-US" sz="3200"/>
          </a:p>
        </p:txBody>
      </p:sp>
      <p:sp>
        <p:nvSpPr>
          <p:cNvPr id="92" name="文本框 91"/>
          <p:cNvSpPr txBox="1"/>
          <p:nvPr/>
        </p:nvSpPr>
        <p:spPr>
          <a:xfrm>
            <a:off x="6960235" y="4875848"/>
            <a:ext cx="1026795" cy="583565"/>
          </a:xfrm>
          <a:prstGeom prst="rect">
            <a:avLst/>
          </a:prstGeom>
          <a:noFill/>
        </p:spPr>
        <p:txBody>
          <a:bodyPr wrap="square" rtlCol="0" anchor="ctr" anchorCtr="0">
            <a:spAutoFit/>
          </a:bodyPr>
          <a:p>
            <a:pPr algn="ctr"/>
            <a:r>
              <a:rPr lang="zh-CN" altLang="en-US" sz="3200"/>
              <a:t>土</a:t>
            </a:r>
            <a:endParaRPr lang="zh-CN" altLang="en-US" sz="3200"/>
          </a:p>
        </p:txBody>
      </p:sp>
      <p:cxnSp>
        <p:nvCxnSpPr>
          <p:cNvPr id="94" name="直接箭头连接符 93"/>
          <p:cNvCxnSpPr>
            <a:stCxn id="88" idx="1"/>
            <a:endCxn id="89" idx="0"/>
          </p:cNvCxnSpPr>
          <p:nvPr/>
        </p:nvCxnSpPr>
        <p:spPr>
          <a:xfrm flipH="1">
            <a:off x="4393565" y="1957705"/>
            <a:ext cx="1539875" cy="90487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5" name="直接箭头连接符 94"/>
          <p:cNvCxnSpPr>
            <a:stCxn id="89" idx="3"/>
            <a:endCxn id="90" idx="1"/>
          </p:cNvCxnSpPr>
          <p:nvPr/>
        </p:nvCxnSpPr>
        <p:spPr>
          <a:xfrm>
            <a:off x="4906645" y="3154045"/>
            <a:ext cx="308038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6" name="直接箭头连接符 95"/>
          <p:cNvCxnSpPr/>
          <p:nvPr/>
        </p:nvCxnSpPr>
        <p:spPr>
          <a:xfrm flipH="1" flipV="1">
            <a:off x="4906645" y="3338195"/>
            <a:ext cx="2187575" cy="160718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7" name="直接箭头连接符 96"/>
          <p:cNvCxnSpPr/>
          <p:nvPr/>
        </p:nvCxnSpPr>
        <p:spPr>
          <a:xfrm flipV="1">
            <a:off x="5734050" y="3300095"/>
            <a:ext cx="2367915" cy="169291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1" name="直接箭头连接符 100"/>
          <p:cNvCxnSpPr>
            <a:stCxn id="89" idx="2"/>
            <a:endCxn id="91" idx="0"/>
          </p:cNvCxnSpPr>
          <p:nvPr/>
        </p:nvCxnSpPr>
        <p:spPr>
          <a:xfrm>
            <a:off x="4393565" y="3446145"/>
            <a:ext cx="1026795" cy="14300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2" name="直接箭头连接符 101"/>
          <p:cNvCxnSpPr>
            <a:stCxn id="91" idx="3"/>
            <a:endCxn id="92" idx="1"/>
          </p:cNvCxnSpPr>
          <p:nvPr/>
        </p:nvCxnSpPr>
        <p:spPr>
          <a:xfrm>
            <a:off x="5933440" y="5168265"/>
            <a:ext cx="1026795"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3" name="直接箭头连接符 102"/>
          <p:cNvCxnSpPr>
            <a:stCxn id="92" idx="0"/>
            <a:endCxn id="90" idx="2"/>
          </p:cNvCxnSpPr>
          <p:nvPr/>
        </p:nvCxnSpPr>
        <p:spPr>
          <a:xfrm flipV="1">
            <a:off x="7473950" y="3446145"/>
            <a:ext cx="1026795" cy="143002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4" name="直接箭头连接符 103"/>
          <p:cNvCxnSpPr>
            <a:stCxn id="90" idx="0"/>
            <a:endCxn id="88" idx="3"/>
          </p:cNvCxnSpPr>
          <p:nvPr/>
        </p:nvCxnSpPr>
        <p:spPr>
          <a:xfrm flipH="1" flipV="1">
            <a:off x="6960235" y="1957705"/>
            <a:ext cx="1540510" cy="904875"/>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5" name="直接箭头连接符 104"/>
          <p:cNvCxnSpPr/>
          <p:nvPr/>
        </p:nvCxnSpPr>
        <p:spPr>
          <a:xfrm>
            <a:off x="6590030" y="2311400"/>
            <a:ext cx="684530" cy="25577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106" name="直接箭头连接符 105"/>
          <p:cNvCxnSpPr/>
          <p:nvPr/>
        </p:nvCxnSpPr>
        <p:spPr>
          <a:xfrm flipV="1">
            <a:off x="5600700" y="2273300"/>
            <a:ext cx="694055" cy="259588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107" name="椭圆 106"/>
          <p:cNvSpPr/>
          <p:nvPr/>
        </p:nvSpPr>
        <p:spPr>
          <a:xfrm>
            <a:off x="6276340" y="2961640"/>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08" name="椭圆 107"/>
          <p:cNvSpPr/>
          <p:nvPr/>
        </p:nvSpPr>
        <p:spPr>
          <a:xfrm>
            <a:off x="5791200" y="343344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09" name="椭圆 108"/>
          <p:cNvSpPr/>
          <p:nvPr/>
        </p:nvSpPr>
        <p:spPr>
          <a:xfrm>
            <a:off x="6780530" y="344614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10" name="椭圆 109"/>
          <p:cNvSpPr/>
          <p:nvPr/>
        </p:nvSpPr>
        <p:spPr>
          <a:xfrm>
            <a:off x="5981065" y="407987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27" name="椭圆 126"/>
          <p:cNvSpPr/>
          <p:nvPr/>
        </p:nvSpPr>
        <p:spPr>
          <a:xfrm>
            <a:off x="6646545" y="4079875"/>
            <a:ext cx="313690" cy="31369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克</a:t>
            </a:r>
            <a:endParaRPr lang="zh-CN" altLang="en-US"/>
          </a:p>
        </p:txBody>
      </p:sp>
      <p:sp>
        <p:nvSpPr>
          <p:cNvPr id="129" name="椭圆 128"/>
          <p:cNvSpPr/>
          <p:nvPr/>
        </p:nvSpPr>
        <p:spPr>
          <a:xfrm>
            <a:off x="7787640" y="4122420"/>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
        <p:nvSpPr>
          <p:cNvPr id="130" name="椭圆 129"/>
          <p:cNvSpPr/>
          <p:nvPr/>
        </p:nvSpPr>
        <p:spPr>
          <a:xfrm>
            <a:off x="6276340" y="5022215"/>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
        <p:nvSpPr>
          <p:cNvPr id="131" name="椭圆 130"/>
          <p:cNvSpPr/>
          <p:nvPr/>
        </p:nvSpPr>
        <p:spPr>
          <a:xfrm>
            <a:off x="7473950" y="2273300"/>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
        <p:nvSpPr>
          <p:cNvPr id="132" name="椭圆 131"/>
          <p:cNvSpPr/>
          <p:nvPr/>
        </p:nvSpPr>
        <p:spPr>
          <a:xfrm>
            <a:off x="4906645" y="4156075"/>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
        <p:nvSpPr>
          <p:cNvPr id="133" name="椭圆 132"/>
          <p:cNvSpPr/>
          <p:nvPr/>
        </p:nvSpPr>
        <p:spPr>
          <a:xfrm>
            <a:off x="5006975" y="2273300"/>
            <a:ext cx="313690" cy="31369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p>
            <a:pPr algn="ctr"/>
            <a:r>
              <a:rPr lang="zh-CN" altLang="en-US"/>
              <a:t>生</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t>前言</a:t>
            </a:r>
            <a:endParaRPr lang="zh-CN" altLang="en-US"/>
          </a:p>
        </p:txBody>
      </p:sp>
      <p:sp>
        <p:nvSpPr>
          <p:cNvPr id="3" name="内容占位符 2"/>
          <p:cNvSpPr>
            <a:spLocks noGrp="1"/>
          </p:cNvSpPr>
          <p:nvPr>
            <p:ph idx="1"/>
          </p:nvPr>
        </p:nvSpPr>
        <p:spPr/>
        <p:txBody>
          <a:bodyPr/>
          <a:p>
            <a:r>
              <a:rPr lang="zh-CN" altLang="en-US"/>
              <a:t>通过与大家的交流和我自己的反思，我对</a:t>
            </a:r>
            <a:r>
              <a:rPr lang="en-US" altLang="zh-CN"/>
              <a:t>“</a:t>
            </a:r>
            <a:r>
              <a:rPr lang="zh-CN" altLang="en-US"/>
              <a:t>魔法阵</a:t>
            </a:r>
            <a:r>
              <a:rPr lang="en-US" altLang="zh-CN"/>
              <a:t>”</a:t>
            </a:r>
            <a:r>
              <a:rPr lang="zh-CN" altLang="en-US"/>
              <a:t>这一魔幻元素的玩法设计有了一些新的认识。</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t>之前思路的问题</a:t>
            </a:r>
            <a:endParaRPr lang="zh-CN" altLang="en-US"/>
          </a:p>
        </p:txBody>
      </p:sp>
      <p:sp>
        <p:nvSpPr>
          <p:cNvPr id="3" name="内容占位符 2"/>
          <p:cNvSpPr>
            <a:spLocks noGrp="1"/>
          </p:cNvSpPr>
          <p:nvPr>
            <p:ph idx="1"/>
          </p:nvPr>
        </p:nvSpPr>
        <p:spPr/>
        <p:txBody>
          <a:bodyPr/>
          <a:p>
            <a:r>
              <a:rPr lang="en-US" altLang="zh-CN"/>
              <a:t>“设计很创新，但是感觉趣味性不太行</a:t>
            </a:r>
            <a:r>
              <a:rPr lang="zh-CN" altLang="en-US"/>
              <a:t>。</a:t>
            </a:r>
            <a:r>
              <a:rPr lang="en-US" altLang="zh-CN"/>
              <a:t>”</a:t>
            </a:r>
            <a:endParaRPr lang="en-US" altLang="zh-CN"/>
          </a:p>
          <a:p>
            <a:r>
              <a:rPr lang="en-US" altLang="zh-CN"/>
              <a:t>“所以这本质上是个具有仪式化的DBG。”</a:t>
            </a:r>
            <a:endParaRPr lang="en-US" altLang="zh-CN"/>
          </a:p>
          <a:p>
            <a:r>
              <a:rPr lang="zh-CN" altLang="en-US"/>
              <a:t>这两位的评价我认为都很准，抛开美术素材的外在影响，内在玩法逻辑过于简陋。好似变魔术和看魔术的区别，一旦自己去</a:t>
            </a:r>
            <a:r>
              <a:rPr lang="en-US" altLang="zh-CN"/>
              <a:t>“</a:t>
            </a:r>
            <a:r>
              <a:rPr lang="zh-CN" altLang="en-US"/>
              <a:t>构筑魔法阵</a:t>
            </a:r>
            <a:r>
              <a:rPr lang="en-US" altLang="zh-CN"/>
              <a:t>”</a:t>
            </a:r>
            <a:r>
              <a:rPr lang="zh-CN" altLang="en-US"/>
              <a:t>，</a:t>
            </a:r>
            <a:r>
              <a:rPr lang="en-US" altLang="zh-CN"/>
              <a:t>“</a:t>
            </a:r>
            <a:r>
              <a:rPr lang="zh-CN" altLang="en-US"/>
              <a:t>魔法阵</a:t>
            </a:r>
            <a:r>
              <a:rPr lang="en-US" altLang="zh-CN"/>
              <a:t>”</a:t>
            </a:r>
            <a:r>
              <a:rPr lang="zh-CN" altLang="en-US"/>
              <a:t>的神秘感就会降低，这时就需要有其他的体验感加入来保证玩家的游戏体验。</a:t>
            </a:r>
            <a:endParaRPr lang="zh-CN" altLang="en-US"/>
          </a:p>
          <a:p>
            <a:r>
              <a:rPr lang="zh-CN" altLang="en-US"/>
              <a:t>在玩法上做一些合适的深度扩充，或许是一个选择。好比</a:t>
            </a:r>
            <a:r>
              <a:rPr lang="en-US" altLang="zh-CN"/>
              <a:t>“</a:t>
            </a:r>
            <a:r>
              <a:rPr lang="zh-CN" altLang="en-US"/>
              <a:t>三仙归洞</a:t>
            </a:r>
            <a:r>
              <a:rPr lang="en-US" altLang="zh-CN"/>
              <a:t>”</a:t>
            </a:r>
            <a:r>
              <a:rPr lang="zh-CN" altLang="en-US"/>
              <a:t>这个魔术，即使看过解密，但是魔术师变换的手法下，观众依旧能获得新的观感。</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3" name="内容占位符 2"/>
          <p:cNvSpPr>
            <a:spLocks noGrp="1"/>
          </p:cNvSpPr>
          <p:nvPr>
            <p:ph idx="1"/>
          </p:nvPr>
        </p:nvSpPr>
        <p:spPr/>
        <p:txBody>
          <a:bodyPr/>
          <a:p>
            <a:r>
              <a:rPr lang="zh-CN"/>
              <a:t>提到</a:t>
            </a:r>
            <a:r>
              <a:rPr lang="en-US" altLang="zh-CN"/>
              <a:t>“</a:t>
            </a:r>
            <a:r>
              <a:rPr lang="zh-CN" altLang="en-US"/>
              <a:t>魔法阵</a:t>
            </a:r>
            <a:r>
              <a:rPr lang="en-US" altLang="zh-CN"/>
              <a:t>”</a:t>
            </a:r>
            <a:r>
              <a:rPr lang="zh-CN" altLang="en-US"/>
              <a:t>的魔幻作品很多，但是具体到其构筑细节的，并不常见。这里我搜到了一部漫画《尖帽子的魔法工房》，作者为白浜欧，其中对于魔法阵的结构有细节描述。</a:t>
            </a:r>
            <a:endParaRPr lang="zh-CN" altLang="en-US"/>
          </a:p>
          <a:p>
            <a:r>
              <a:rPr lang="zh-CN" altLang="en-US"/>
              <a:t>额外提一下，这部作品在漫画界评价非常高。</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QQ截图20220424012909"/>
          <p:cNvPicPr>
            <a:picLocks noChangeAspect="1"/>
          </p:cNvPicPr>
          <p:nvPr>
            <p:custDataLst>
              <p:tags r:id="rId1"/>
            </p:custDataLst>
          </p:nvPr>
        </p:nvPicPr>
        <p:blipFill>
          <a:blip r:embed="rId2"/>
          <a:stretch>
            <a:fillRect/>
          </a:stretch>
        </p:blipFill>
        <p:spPr>
          <a:xfrm>
            <a:off x="6173470" y="0"/>
            <a:ext cx="4710430" cy="6858000"/>
          </a:xfrm>
          <a:prstGeom prst="rect">
            <a:avLst/>
          </a:prstGeom>
        </p:spPr>
      </p:pic>
      <p:pic>
        <p:nvPicPr>
          <p:cNvPr id="6" name="图片 5" descr="QQ截图20220424013006"/>
          <p:cNvPicPr>
            <a:picLocks noChangeAspect="1"/>
          </p:cNvPicPr>
          <p:nvPr>
            <p:custDataLst>
              <p:tags r:id="rId3"/>
            </p:custDataLst>
          </p:nvPr>
        </p:nvPicPr>
        <p:blipFill>
          <a:blip r:embed="rId4"/>
          <a:stretch>
            <a:fillRect/>
          </a:stretch>
        </p:blipFill>
        <p:spPr>
          <a:xfrm>
            <a:off x="1187450" y="0"/>
            <a:ext cx="498602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魔法阵的结构</a:t>
            </a:r>
            <a:endParaRPr lang="zh-CN" altLang="en-US"/>
          </a:p>
        </p:txBody>
      </p:sp>
      <p:sp>
        <p:nvSpPr>
          <p:cNvPr id="3" name="内容占位符 2"/>
          <p:cNvSpPr>
            <a:spLocks noGrp="1"/>
          </p:cNvSpPr>
          <p:nvPr>
            <p:ph idx="1"/>
          </p:nvPr>
        </p:nvSpPr>
        <p:spPr/>
        <p:txBody>
          <a:bodyPr/>
          <a:p>
            <a:r>
              <a:rPr lang="zh-CN" altLang="en-US" sz="2000"/>
              <a:t>正如上文所说，一提到</a:t>
            </a:r>
            <a:r>
              <a:rPr lang="en-US" altLang="zh-CN" sz="2000"/>
              <a:t>“</a:t>
            </a:r>
            <a:r>
              <a:rPr lang="zh-CN" altLang="en-US" sz="2000"/>
              <a:t>魔法阵</a:t>
            </a:r>
            <a:r>
              <a:rPr lang="en-US" altLang="zh-CN" sz="2000"/>
              <a:t>”</a:t>
            </a:r>
            <a:r>
              <a:rPr lang="zh-CN" altLang="en-US" sz="2000"/>
              <a:t>大家脑中都能有画面。但是，具体到</a:t>
            </a:r>
            <a:r>
              <a:rPr lang="en-US" altLang="zh-CN" sz="2000"/>
              <a:t>“</a:t>
            </a:r>
            <a:r>
              <a:rPr lang="zh-CN" altLang="en-US" sz="2000"/>
              <a:t>怎么才算是魔法阵</a:t>
            </a:r>
            <a:r>
              <a:rPr lang="en-US" altLang="zh-CN" sz="2000"/>
              <a:t>”</a:t>
            </a:r>
            <a:r>
              <a:rPr lang="zh-CN" altLang="en-US" sz="2000"/>
              <a:t>或者</a:t>
            </a:r>
            <a:r>
              <a:rPr lang="en-US" altLang="zh-CN" sz="2000"/>
              <a:t>“</a:t>
            </a:r>
            <a:r>
              <a:rPr lang="zh-CN" altLang="en-US" sz="2000"/>
              <a:t>画成什么样才能让别人知道这是魔法阵</a:t>
            </a:r>
            <a:r>
              <a:rPr lang="en-US" altLang="zh-CN" sz="2000"/>
              <a:t>”</a:t>
            </a:r>
            <a:r>
              <a:rPr lang="zh-CN" altLang="en-US" sz="2000"/>
              <a:t>，又变得有些模糊。</a:t>
            </a:r>
            <a:endParaRPr lang="zh-CN" altLang="en-US" sz="2000"/>
          </a:p>
          <a:p>
            <a:r>
              <a:rPr lang="zh-CN" altLang="en-US" sz="2000"/>
              <a:t>（由于我们这里是在追求</a:t>
            </a:r>
            <a:r>
              <a:rPr lang="en-US" altLang="zh-CN" sz="2000"/>
              <a:t>“</a:t>
            </a:r>
            <a:r>
              <a:rPr lang="zh-CN" altLang="en-US" sz="2000"/>
              <a:t>绘制魔法阵</a:t>
            </a:r>
            <a:r>
              <a:rPr lang="en-US" altLang="zh-CN" sz="2000"/>
              <a:t>”</a:t>
            </a:r>
            <a:r>
              <a:rPr lang="zh-CN" altLang="en-US" sz="2000"/>
              <a:t>的体验，并且我也没有搜到特别有针对性的相关资料，所以在这里就不去严格的定义什么是</a:t>
            </a:r>
            <a:r>
              <a:rPr lang="en-US" altLang="zh-CN" sz="2000"/>
              <a:t>“</a:t>
            </a:r>
            <a:r>
              <a:rPr lang="zh-CN" altLang="en-US" sz="2000"/>
              <a:t>魔法阵</a:t>
            </a:r>
            <a:r>
              <a:rPr lang="en-US" altLang="zh-CN" sz="2000"/>
              <a:t>”</a:t>
            </a:r>
            <a:r>
              <a:rPr lang="zh-CN" altLang="en-US" sz="2000"/>
              <a:t>和探索</a:t>
            </a:r>
            <a:r>
              <a:rPr lang="en-US" altLang="zh-CN" sz="2000"/>
              <a:t>“</a:t>
            </a:r>
            <a:r>
              <a:rPr lang="zh-CN" altLang="en-US" sz="2000"/>
              <a:t>魔法阵</a:t>
            </a:r>
            <a:r>
              <a:rPr lang="en-US" altLang="zh-CN" sz="2000"/>
              <a:t>”</a:t>
            </a:r>
            <a:r>
              <a:rPr lang="zh-CN" altLang="en-US" sz="2000"/>
              <a:t>这一概念的发展过程。）</a:t>
            </a:r>
            <a:endParaRPr lang="zh-CN" altLang="en-US" sz="2000"/>
          </a:p>
          <a:p>
            <a:r>
              <a:rPr lang="zh-CN" altLang="en-US" sz="2000"/>
              <a:t>结合《所罗门的钥匙》中的描述和一些通用共识，一个魔法阵需要具有：</a:t>
            </a:r>
            <a:r>
              <a:rPr lang="zh-CN" altLang="en-US" sz="2000">
                <a:sym typeface="+mn-ea"/>
              </a:rPr>
              <a:t>魔法核、外阵图（芒星）、魔法引（芒星上的小圈，符文），势（日或月或星等的纹理）</a:t>
            </a:r>
            <a:r>
              <a:rPr lang="en-US" altLang="zh-CN" sz="2000">
                <a:sym typeface="+mn-ea"/>
              </a:rPr>
              <a:t>...</a:t>
            </a:r>
            <a:endParaRPr lang="en-US" altLang="zh-CN" sz="2000"/>
          </a:p>
          <a:p>
            <a:r>
              <a:rPr lang="zh-CN" altLang="en-US" sz="2000"/>
              <a:t>简单来说就是，魔法阵需要有核心和多个回路，并配上符号与纹理。</a:t>
            </a:r>
            <a:endParaRPr lang="zh-CN" altLang="en-US" sz="2000"/>
          </a:p>
        </p:txBody>
      </p:sp>
      <p:pic>
        <p:nvPicPr>
          <p:cNvPr id="4" name="图片 3" descr="演示用例0"/>
          <p:cNvPicPr>
            <a:picLocks noChangeAspect="1"/>
          </p:cNvPicPr>
          <p:nvPr/>
        </p:nvPicPr>
        <p:blipFill>
          <a:blip r:embed="rId1"/>
          <a:stretch>
            <a:fillRect/>
          </a:stretch>
        </p:blipFill>
        <p:spPr>
          <a:xfrm>
            <a:off x="2246630" y="4400550"/>
            <a:ext cx="2105660" cy="2105660"/>
          </a:xfrm>
          <a:prstGeom prst="rect">
            <a:avLst/>
          </a:prstGeom>
        </p:spPr>
      </p:pic>
      <p:pic>
        <p:nvPicPr>
          <p:cNvPr id="5" name="图片 4" descr="fire"/>
          <p:cNvPicPr>
            <a:picLocks noChangeAspect="1"/>
          </p:cNvPicPr>
          <p:nvPr/>
        </p:nvPicPr>
        <p:blipFill>
          <a:blip r:embed="rId2"/>
          <a:stretch>
            <a:fillRect/>
          </a:stretch>
        </p:blipFill>
        <p:spPr>
          <a:xfrm>
            <a:off x="2911475" y="5065395"/>
            <a:ext cx="775970" cy="775970"/>
          </a:xfrm>
          <a:prstGeom prst="rect">
            <a:avLst/>
          </a:prstGeom>
        </p:spPr>
      </p:pic>
      <p:cxnSp>
        <p:nvCxnSpPr>
          <p:cNvPr id="7" name="直接连接符 6"/>
          <p:cNvCxnSpPr/>
          <p:nvPr/>
        </p:nvCxnSpPr>
        <p:spPr>
          <a:xfrm>
            <a:off x="4013200" y="4876165"/>
            <a:ext cx="962025" cy="1905"/>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nvCxnSpPr>
        <p:spPr>
          <a:xfrm flipV="1">
            <a:off x="3390900" y="5582285"/>
            <a:ext cx="1584325" cy="1905"/>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nvCxnSpPr>
        <p:spPr>
          <a:xfrm flipV="1">
            <a:off x="3867150" y="5935345"/>
            <a:ext cx="1108075" cy="10795"/>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10" name="直接连接符 9"/>
          <p:cNvCxnSpPr/>
          <p:nvPr/>
        </p:nvCxnSpPr>
        <p:spPr>
          <a:xfrm>
            <a:off x="3851275" y="5228590"/>
            <a:ext cx="1123950" cy="2540"/>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1" name="文本框 10"/>
          <p:cNvSpPr txBox="1"/>
          <p:nvPr/>
        </p:nvSpPr>
        <p:spPr>
          <a:xfrm>
            <a:off x="4975225" y="4692650"/>
            <a:ext cx="1301750" cy="337185"/>
          </a:xfrm>
          <a:prstGeom prst="rect">
            <a:avLst/>
          </a:prstGeom>
          <a:noFill/>
        </p:spPr>
        <p:txBody>
          <a:bodyPr wrap="square" rtlCol="0">
            <a:spAutoFit/>
          </a:bodyPr>
          <a:p>
            <a:r>
              <a:rPr lang="zh-CN" altLang="en-US" sz="1600"/>
              <a:t>魔法引</a:t>
            </a:r>
            <a:endParaRPr lang="zh-CN" altLang="en-US" sz="1600"/>
          </a:p>
        </p:txBody>
      </p:sp>
      <p:sp>
        <p:nvSpPr>
          <p:cNvPr id="13" name="文本框 12"/>
          <p:cNvSpPr txBox="1"/>
          <p:nvPr/>
        </p:nvSpPr>
        <p:spPr>
          <a:xfrm>
            <a:off x="4975225" y="5046345"/>
            <a:ext cx="1301750" cy="337185"/>
          </a:xfrm>
          <a:prstGeom prst="rect">
            <a:avLst/>
          </a:prstGeom>
          <a:noFill/>
        </p:spPr>
        <p:txBody>
          <a:bodyPr wrap="square" rtlCol="0">
            <a:spAutoFit/>
          </a:bodyPr>
          <a:p>
            <a:r>
              <a:rPr lang="zh-CN" altLang="en-US" sz="1600"/>
              <a:t>芒星</a:t>
            </a:r>
            <a:endParaRPr lang="zh-CN" altLang="en-US" sz="1600"/>
          </a:p>
        </p:txBody>
      </p:sp>
      <p:sp>
        <p:nvSpPr>
          <p:cNvPr id="14" name="文本框 13"/>
          <p:cNvSpPr txBox="1"/>
          <p:nvPr/>
        </p:nvSpPr>
        <p:spPr>
          <a:xfrm>
            <a:off x="4975225" y="5399405"/>
            <a:ext cx="1301750" cy="337185"/>
          </a:xfrm>
          <a:prstGeom prst="rect">
            <a:avLst/>
          </a:prstGeom>
          <a:noFill/>
        </p:spPr>
        <p:txBody>
          <a:bodyPr wrap="square" rtlCol="0">
            <a:spAutoFit/>
          </a:bodyPr>
          <a:p>
            <a:r>
              <a:rPr lang="zh-CN" altLang="en-US" sz="1600"/>
              <a:t>魔法核</a:t>
            </a:r>
            <a:endParaRPr lang="zh-CN" altLang="en-US" sz="1600"/>
          </a:p>
        </p:txBody>
      </p:sp>
      <p:sp>
        <p:nvSpPr>
          <p:cNvPr id="15" name="文本框 14"/>
          <p:cNvSpPr txBox="1"/>
          <p:nvPr/>
        </p:nvSpPr>
        <p:spPr>
          <a:xfrm>
            <a:off x="4975225" y="5751830"/>
            <a:ext cx="1301750" cy="337185"/>
          </a:xfrm>
          <a:prstGeom prst="rect">
            <a:avLst/>
          </a:prstGeom>
          <a:noFill/>
        </p:spPr>
        <p:txBody>
          <a:bodyPr wrap="square" rtlCol="0">
            <a:spAutoFit/>
          </a:bodyPr>
          <a:p>
            <a:r>
              <a:rPr lang="zh-CN" altLang="en-US" sz="1600"/>
              <a:t>势</a:t>
            </a:r>
            <a:endParaRPr lang="zh-CN" altLang="en-US"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3" name="内容占位符 2"/>
          <p:cNvSpPr>
            <a:spLocks noGrp="1"/>
          </p:cNvSpPr>
          <p:nvPr>
            <p:ph idx="1"/>
          </p:nvPr>
        </p:nvSpPr>
        <p:spPr/>
        <p:txBody>
          <a:bodyPr/>
          <a:p>
            <a:r>
              <a:rPr lang="zh-CN" altLang="en-US"/>
              <a:t>虽然这是部顶级的漫画，但是其对于魔法阵结构的设计依旧是简单的，以至于在剧情上都不是那么经得起推敲。</a:t>
            </a:r>
            <a:endParaRPr lang="zh-CN" altLang="en-US"/>
          </a:p>
          <a:p>
            <a:r>
              <a:rPr lang="zh-CN" altLang="en-US"/>
              <a:t>就比如这里贴出来的两页漫画，只是一些简单的元素，主人公竟然觉得</a:t>
            </a:r>
            <a:r>
              <a:rPr lang="en-US" altLang="zh-CN"/>
              <a:t>“</a:t>
            </a:r>
            <a:r>
              <a:rPr lang="zh-CN" altLang="en-US"/>
              <a:t>记住这些废了好大的劲</a:t>
            </a:r>
            <a:r>
              <a:rPr lang="en-US" altLang="zh-CN"/>
              <a:t>”</a:t>
            </a:r>
            <a:r>
              <a:rPr lang="zh-CN" altLang="en-US"/>
              <a:t>。</a:t>
            </a:r>
            <a:endParaRPr lang="zh-CN" altLang="en-US"/>
          </a:p>
          <a:p>
            <a:r>
              <a:rPr lang="zh-CN" altLang="en-US"/>
              <a:t>再例如，整个故事的开端就是主人公在照着书绘制了一个魔法阵后意外的石化了自己母亲，为了解开母亲的石化而走上冒险。但是，主人公却十分意外忘记了自己所绘魔法阵的样子，一定要找到同样的魔法书（原来那本已在石化中被毁），才能记起自己画了怎么样的魔法阵。</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3" name="内容占位符 2"/>
          <p:cNvSpPr>
            <a:spLocks noGrp="1"/>
          </p:cNvSpPr>
          <p:nvPr>
            <p:ph idx="1"/>
          </p:nvPr>
        </p:nvSpPr>
        <p:spPr/>
        <p:txBody>
          <a:bodyPr/>
          <a:p>
            <a:r>
              <a:rPr lang="zh-CN"/>
              <a:t>我这里并不是想要给这部漫画挑刺，而是想表达，我认为漫画的作者也想要追求</a:t>
            </a:r>
            <a:r>
              <a:rPr lang="en-US" altLang="zh-CN"/>
              <a:t>“</a:t>
            </a:r>
            <a:r>
              <a:rPr lang="zh-CN" altLang="en-US"/>
              <a:t>有逻辑的神秘魔法</a:t>
            </a:r>
            <a:r>
              <a:rPr lang="en-US" altLang="zh-CN"/>
              <a:t>”</a:t>
            </a:r>
            <a:r>
              <a:rPr lang="zh-CN"/>
              <a:t>，但是这单靠魔法阵的外观很难做到，更多的需要额外内容来达到这个效果，比如绘制炫酷的魔法效果、人物的间歇性痴傻、世界观上额外的设定。</a:t>
            </a:r>
            <a:endParaRPr lang="zh-CN"/>
          </a:p>
          <a:p>
            <a:r>
              <a:rPr lang="en-US" altLang="zh-CN">
                <a:sym typeface="+mn-ea"/>
              </a:rPr>
              <a:t>“</a:t>
            </a:r>
            <a:r>
              <a:rPr lang="zh-CN">
                <a:sym typeface="+mn-ea"/>
              </a:rPr>
              <a:t>在漫画设定中，每个人都可以绘制魔法阵释放魔法，但是魔法师们撒谎说释放魔法需要天生是魔法师，所以魔法师们在绘制和释放魔法阵时都不让人看到魔法阵细节</a:t>
            </a:r>
            <a:r>
              <a:rPr lang="en-US" altLang="zh-CN">
                <a:sym typeface="+mn-ea"/>
              </a:rPr>
              <a:t>”</a:t>
            </a:r>
            <a:endParaRPr lang="en-US" altLang="zh-CN">
              <a:sym typeface="+mn-ea"/>
            </a:endParaRPr>
          </a:p>
          <a:p>
            <a:r>
              <a:rPr lang="en-US" altLang="zh-CN"/>
              <a:t>“</a:t>
            </a:r>
            <a:r>
              <a:rPr lang="zh-CN" altLang="en-US"/>
              <a:t>漫画中魔法阵的逻辑设计，除了不同符号对应不同效果外，线条的曲直、符号的大小都会影响魔法阵的最终效果</a:t>
            </a:r>
            <a:r>
              <a:rPr lang="en-US" altLang="zh-CN"/>
              <a:t>”</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3" name="内容占位符 2"/>
          <p:cNvSpPr>
            <a:spLocks noGrp="1"/>
          </p:cNvSpPr>
          <p:nvPr>
            <p:ph idx="1"/>
          </p:nvPr>
        </p:nvSpPr>
        <p:spPr/>
        <p:txBody>
          <a:bodyPr/>
          <a:p>
            <a:r>
              <a:rPr lang="zh-CN"/>
              <a:t>《神秘博士》中时间领主就使用一种以圆形为主要符号的语言。</a:t>
            </a:r>
            <a:endParaRPr 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0609f503738da9775824f274a751f8198718e3fb"/>
          <p:cNvPicPr>
            <a:picLocks noChangeAspect="1"/>
          </p:cNvPicPr>
          <p:nvPr/>
        </p:nvPicPr>
        <p:blipFill>
          <a:blip r:embed="rId1"/>
          <a:stretch>
            <a:fillRect/>
          </a:stretch>
        </p:blipFill>
        <p:spPr>
          <a:xfrm>
            <a:off x="3444240" y="0"/>
            <a:ext cx="5303520" cy="6858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3" name="内容占位符 2"/>
          <p:cNvSpPr>
            <a:spLocks noGrp="1"/>
          </p:cNvSpPr>
          <p:nvPr>
            <p:ph idx="1"/>
          </p:nvPr>
        </p:nvSpPr>
        <p:spPr/>
        <p:txBody>
          <a:bodyPr/>
          <a:p>
            <a:r>
              <a:rPr lang="zh-CN"/>
              <a:t>其外形可以说是十分符合</a:t>
            </a:r>
            <a:r>
              <a:rPr lang="en-US" altLang="zh-CN"/>
              <a:t>“</a:t>
            </a:r>
            <a:r>
              <a:rPr lang="zh-CN" altLang="en-US"/>
              <a:t>有逻辑的神秘</a:t>
            </a:r>
            <a:r>
              <a:rPr lang="en-US" altLang="zh-CN"/>
              <a:t>”</a:t>
            </a:r>
            <a:r>
              <a:rPr lang="zh-CN" altLang="en-US"/>
              <a:t>。更不要还有很详细的绘制逻辑。https://shermansplanet.com/gallifreyan/guide.pdf</a:t>
            </a:r>
            <a:endParaRPr lang="zh-CN" altLang="en-US"/>
          </a:p>
          <a:p>
            <a:r>
              <a:rPr lang="zh-CN" altLang="en-US"/>
              <a:t>其本质是将一个句子中的英文字母替换成了对应的圆形符号，最后相互组合形成最后的结果。</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t>相关资料的再收集</a:t>
            </a:r>
            <a:endParaRPr lang="zh-CN" altLang="en-US"/>
          </a:p>
        </p:txBody>
      </p:sp>
      <p:sp>
        <p:nvSpPr>
          <p:cNvPr id="3" name="内容占位符 2"/>
          <p:cNvSpPr>
            <a:spLocks noGrp="1"/>
          </p:cNvSpPr>
          <p:nvPr>
            <p:ph idx="1"/>
          </p:nvPr>
        </p:nvSpPr>
        <p:spPr/>
        <p:txBody>
          <a:bodyPr/>
          <a:p>
            <a:r>
              <a:rPr lang="zh-CN"/>
              <a:t>《降临》中也出现了圆形文字，但与《神秘博士》不同的是，其对语言结构的探索更深了一些，不是简单的符号替换而是体现圆的特点（非线性），进而达到一种思维方式上的变化。</a:t>
            </a:r>
            <a:endParaRPr lang="zh-CN"/>
          </a:p>
          <a:p>
            <a:r>
              <a:rPr lang="zh-CN"/>
              <a:t>但是，就我查到的资料而言，它似乎还是一种符号上的替换。毕竟这是小说改编，小说中更多是在渲染气氛，而不是描述外星语言的细节。</a:t>
            </a:r>
            <a:endParaRPr 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EC_EEt2XkAAk23E"/>
          <p:cNvPicPr>
            <a:picLocks noChangeAspect="1"/>
          </p:cNvPicPr>
          <p:nvPr/>
        </p:nvPicPr>
        <p:blipFill>
          <a:blip r:embed="rId1"/>
          <a:stretch>
            <a:fillRect/>
          </a:stretch>
        </p:blipFill>
        <p:spPr>
          <a:xfrm>
            <a:off x="3392805" y="0"/>
            <a:ext cx="5406390" cy="6858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sym typeface="+mn-ea"/>
              </a:rPr>
              <a:t>相关资料的再收集</a:t>
            </a:r>
            <a:endParaRPr lang="zh-CN" altLang="en-US"/>
          </a:p>
        </p:txBody>
      </p:sp>
      <p:sp>
        <p:nvSpPr>
          <p:cNvPr id="3" name="内容占位符 2"/>
          <p:cNvSpPr>
            <a:spLocks noGrp="1"/>
          </p:cNvSpPr>
          <p:nvPr>
            <p:ph idx="1"/>
          </p:nvPr>
        </p:nvSpPr>
        <p:spPr/>
        <p:txBody>
          <a:bodyPr/>
          <a:p>
            <a:r>
              <a:rPr lang="zh-CN"/>
              <a:t>总结上述三个例子。可以看到：</a:t>
            </a:r>
            <a:endParaRPr lang="zh-CN"/>
          </a:p>
          <a:p>
            <a:r>
              <a:rPr lang="zh-CN" altLang="en-US"/>
              <a:t>首先，想要从无到有设计一套有深度的</a:t>
            </a:r>
            <a:r>
              <a:rPr lang="en-US" altLang="zh-CN"/>
              <a:t>“</a:t>
            </a:r>
            <a:r>
              <a:rPr lang="zh-CN" altLang="en-US"/>
              <a:t>神秘学逻辑</a:t>
            </a:r>
            <a:r>
              <a:rPr lang="en-US" altLang="zh-CN"/>
              <a:t>”</a:t>
            </a:r>
            <a:r>
              <a:rPr lang="zh-CN" altLang="en-US"/>
              <a:t>是十分困难的，即使是白浜欧这样的一流魔幻内容设计者，在</a:t>
            </a:r>
            <a:r>
              <a:rPr lang="en-US" altLang="zh-CN"/>
              <a:t>“</a:t>
            </a:r>
            <a:r>
              <a:rPr lang="zh-CN" altLang="en-US"/>
              <a:t>魔法阵</a:t>
            </a:r>
            <a:r>
              <a:rPr lang="en-US" altLang="zh-CN"/>
              <a:t>”</a:t>
            </a:r>
            <a:r>
              <a:rPr lang="zh-CN" altLang="en-US"/>
              <a:t>外形设计的逻辑性上依旧显得单薄；《降临》的设计师们也没有真正设计出一种</a:t>
            </a:r>
            <a:r>
              <a:rPr lang="en-US" altLang="zh-CN"/>
              <a:t>“</a:t>
            </a:r>
            <a:r>
              <a:rPr lang="zh-CN" altLang="en-US"/>
              <a:t>非线性</a:t>
            </a:r>
            <a:r>
              <a:rPr lang="en-US" altLang="zh-CN"/>
              <a:t>”</a:t>
            </a:r>
            <a:r>
              <a:rPr lang="zh-CN" altLang="en-US"/>
              <a:t>的语言。</a:t>
            </a:r>
            <a:endParaRPr lang="zh-CN" altLang="en-US"/>
          </a:p>
          <a:p>
            <a:r>
              <a:rPr lang="zh-CN" altLang="en-US"/>
              <a:t>其次，在设计一种新的符号系统时，</a:t>
            </a:r>
            <a:r>
              <a:rPr lang="en-US" altLang="zh-CN"/>
              <a:t>“</a:t>
            </a:r>
            <a:r>
              <a:rPr lang="zh-CN" altLang="en-US"/>
              <a:t>符号替换</a:t>
            </a:r>
            <a:r>
              <a:rPr lang="en-US" altLang="zh-CN"/>
              <a:t>”</a:t>
            </a:r>
            <a:r>
              <a:rPr lang="zh-CN" altLang="en-US"/>
              <a:t>是一种实用的方法。不论是《神秘博士》的咖喱星语（非官方），还是《降临》中的七肢桶语，在外形设计上都属于符号替换，而没有过多的对语法逻辑做修改。</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第二阶段</a:t>
            </a:r>
            <a:r>
              <a:rPr lang="en-US" altLang="zh-CN"/>
              <a:t>——</a:t>
            </a:r>
            <a:r>
              <a:rPr lang="zh-CN" altLang="en-US"/>
              <a:t>魔法阵的逻辑设计（目标）</a:t>
            </a:r>
            <a:endParaRPr lang="zh-CN" altLang="en-US"/>
          </a:p>
        </p:txBody>
      </p:sp>
      <p:sp>
        <p:nvSpPr>
          <p:cNvPr id="3" name="内容占位符 2"/>
          <p:cNvSpPr>
            <a:spLocks noGrp="1"/>
          </p:cNvSpPr>
          <p:nvPr>
            <p:ph idx="1"/>
          </p:nvPr>
        </p:nvSpPr>
        <p:spPr/>
        <p:txBody>
          <a:bodyPr/>
          <a:p>
            <a:r>
              <a:rPr lang="zh-CN" altLang="en-US"/>
              <a:t>根据对资料的总结，实际上之前的</a:t>
            </a:r>
            <a:r>
              <a:rPr lang="en-US" altLang="zh-CN"/>
              <a:t>“</a:t>
            </a:r>
            <a:r>
              <a:rPr lang="zh-CN" altLang="en-US"/>
              <a:t>魔法阵</a:t>
            </a:r>
            <a:r>
              <a:rPr lang="en-US" altLang="zh-CN"/>
              <a:t>”</a:t>
            </a:r>
            <a:r>
              <a:rPr lang="zh-CN" altLang="en-US"/>
              <a:t>玩法设计思路，即</a:t>
            </a:r>
            <a:r>
              <a:rPr lang="en-US" altLang="zh-CN"/>
              <a:t>“</a:t>
            </a:r>
            <a:r>
              <a:rPr lang="zh-CN" altLang="en-US"/>
              <a:t>将技能符号化后映射到魔法阵上</a:t>
            </a:r>
            <a:r>
              <a:rPr lang="en-US" altLang="zh-CN"/>
              <a:t>”</a:t>
            </a:r>
            <a:r>
              <a:rPr lang="zh-CN" altLang="en-US"/>
              <a:t>，是并不是不可取的。这种思路一方面避免了从零开始设计，另一方面依靠技能系统的复杂性来保证新设计的</a:t>
            </a:r>
            <a:r>
              <a:rPr lang="en-US" altLang="zh-CN"/>
              <a:t>“</a:t>
            </a:r>
            <a:r>
              <a:rPr lang="zh-CN" altLang="en-US"/>
              <a:t>魔法阵</a:t>
            </a:r>
            <a:r>
              <a:rPr lang="en-US" altLang="zh-CN"/>
              <a:t>”</a:t>
            </a:r>
            <a:r>
              <a:rPr lang="zh-CN" altLang="en-US"/>
              <a:t>逻辑不会过于单薄。</a:t>
            </a:r>
            <a:endParaRPr lang="zh-CN" altLang="en-US"/>
          </a:p>
          <a:p>
            <a:r>
              <a:rPr lang="zh-CN" altLang="en-US"/>
              <a:t>之前的</a:t>
            </a:r>
            <a:r>
              <a:rPr lang="en-US" altLang="zh-CN"/>
              <a:t>demo</a:t>
            </a:r>
            <a:r>
              <a:rPr lang="zh-CN" altLang="en-US"/>
              <a:t>中，我只选择了</a:t>
            </a:r>
            <a:r>
              <a:rPr lang="en-US" altLang="zh-CN"/>
              <a:t>“</a:t>
            </a:r>
            <a:r>
              <a:rPr lang="zh-CN" altLang="en-US"/>
              <a:t>伤害计算</a:t>
            </a:r>
            <a:r>
              <a:rPr lang="en-US" altLang="zh-CN"/>
              <a:t>”</a:t>
            </a:r>
            <a:r>
              <a:rPr lang="zh-CN" altLang="en-US"/>
              <a:t>来作为新符号系统的逻辑来源，这次我试着囊括更多技能系统中的内容来作为</a:t>
            </a:r>
            <a:r>
              <a:rPr lang="en-US" altLang="zh-CN"/>
              <a:t>“</a:t>
            </a:r>
            <a:r>
              <a:rPr lang="zh-CN" altLang="en-US"/>
              <a:t>魔法阵</a:t>
            </a:r>
            <a:r>
              <a:rPr lang="en-US" altLang="zh-CN"/>
              <a:t>”</a:t>
            </a:r>
            <a:r>
              <a:rPr lang="zh-CN" altLang="en-US"/>
              <a:t>结构的逻辑依据。</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第二阶段</a:t>
            </a:r>
            <a:r>
              <a:rPr lang="en-US" altLang="zh-CN"/>
              <a:t>——</a:t>
            </a:r>
            <a:r>
              <a:rPr lang="zh-CN" altLang="en-US"/>
              <a:t>魔法阵的逻辑设计（技能系统）</a:t>
            </a:r>
            <a:endParaRPr lang="zh-CN" altLang="en-US"/>
          </a:p>
        </p:txBody>
      </p:sp>
      <p:graphicFrame>
        <p:nvGraphicFramePr>
          <p:cNvPr id="33" name="表格 32"/>
          <p:cNvGraphicFramePr/>
          <p:nvPr>
            <p:custDataLst>
              <p:tags r:id="rId1"/>
            </p:custDataLst>
          </p:nvPr>
        </p:nvGraphicFramePr>
        <p:xfrm>
          <a:off x="1508125" y="2012950"/>
          <a:ext cx="8618220" cy="3909060"/>
        </p:xfrm>
        <a:graphic>
          <a:graphicData uri="http://schemas.openxmlformats.org/drawingml/2006/table">
            <a:tbl>
              <a:tblPr firstRow="1" bandRow="1">
                <a:tableStyleId>{F5AB1C69-6EDB-4FF4-983F-18BD219EF322}</a:tableStyleId>
              </a:tblPr>
              <a:tblGrid>
                <a:gridCol w="944245"/>
                <a:gridCol w="4721860"/>
                <a:gridCol w="2952115"/>
              </a:tblGrid>
              <a:tr h="434340">
                <a:tc>
                  <a:txBody>
                    <a:bodyPr/>
                    <a:p>
                      <a:pPr algn="ctr">
                        <a:buNone/>
                      </a:pPr>
                      <a:r>
                        <a:rPr lang="zh-CN" altLang="en-US"/>
                        <a:t>元素</a:t>
                      </a:r>
                      <a:endParaRPr lang="zh-CN" altLang="en-US"/>
                    </a:p>
                  </a:txBody>
                  <a:tcPr/>
                </a:tc>
                <a:tc>
                  <a:txBody>
                    <a:bodyPr/>
                    <a:p>
                      <a:pPr algn="ctr">
                        <a:buNone/>
                      </a:pPr>
                      <a:r>
                        <a:rPr lang="zh-CN" altLang="en-US"/>
                        <a:t>基础效果</a:t>
                      </a:r>
                      <a:endParaRPr lang="zh-CN" altLang="en-US"/>
                    </a:p>
                  </a:txBody>
                  <a:tcPr/>
                </a:tc>
                <a:tc>
                  <a:txBody>
                    <a:bodyPr/>
                    <a:p>
                      <a:pPr algn="ctr">
                        <a:buNone/>
                      </a:pPr>
                      <a:r>
                        <a:rPr lang="zh-CN" altLang="en-US"/>
                        <a:t>爆发效果</a:t>
                      </a:r>
                      <a:endParaRPr lang="zh-CN" altLang="en-US"/>
                    </a:p>
                  </a:txBody>
                  <a:tcPr/>
                </a:tc>
              </a:tr>
              <a:tr h="434340">
                <a:tc>
                  <a:txBody>
                    <a:bodyPr/>
                    <a:p>
                      <a:pPr algn="r">
                        <a:buNone/>
                      </a:pPr>
                      <a:r>
                        <a:rPr lang="zh-CN" altLang="en-US"/>
                        <a:t>光</a:t>
                      </a:r>
                      <a:endParaRPr lang="zh-CN" altLang="en-US"/>
                    </a:p>
                  </a:txBody>
                  <a:tcPr/>
                </a:tc>
                <a:tc>
                  <a:txBody>
                    <a:bodyPr/>
                    <a:p>
                      <a:pPr algn="ctr">
                        <a:buNone/>
                      </a:pPr>
                      <a:r>
                        <a:rPr lang="zh-CN" altLang="en-US"/>
                        <a:t>传送门</a:t>
                      </a:r>
                      <a:endParaRPr lang="zh-CN" altLang="en-US"/>
                    </a:p>
                  </a:txBody>
                  <a:tcPr/>
                </a:tc>
                <a:tc>
                  <a:txBody>
                    <a:bodyPr/>
                    <a:p>
                      <a:pPr algn="ctr">
                        <a:buNone/>
                      </a:pPr>
                      <a:r>
                        <a:rPr lang="zh-CN" altLang="en-US" sz="1800">
                          <a:sym typeface="+mn-ea"/>
                        </a:rPr>
                        <a:t>范围眩晕</a:t>
                      </a:r>
                      <a:endParaRPr lang="zh-CN" altLang="en-US"/>
                    </a:p>
                  </a:txBody>
                  <a:tcPr/>
                </a:tc>
              </a:tr>
              <a:tr h="434340">
                <a:tc>
                  <a:txBody>
                    <a:bodyPr/>
                    <a:p>
                      <a:pPr algn="r">
                        <a:buNone/>
                      </a:pPr>
                      <a:r>
                        <a:rPr lang="zh-CN" altLang="en-US"/>
                        <a:t>火</a:t>
                      </a:r>
                      <a:endParaRPr lang="zh-CN" altLang="en-US"/>
                    </a:p>
                  </a:txBody>
                  <a:tcPr/>
                </a:tc>
                <a:tc>
                  <a:txBody>
                    <a:bodyPr/>
                    <a:p>
                      <a:pPr algn="ctr">
                        <a:buNone/>
                      </a:pPr>
                      <a:endParaRPr lang="zh-CN" altLang="en-US"/>
                    </a:p>
                  </a:txBody>
                  <a:tcPr/>
                </a:tc>
                <a:tc>
                  <a:txBody>
                    <a:bodyPr/>
                    <a:p>
                      <a:pPr algn="ctr">
                        <a:buNone/>
                      </a:pPr>
                      <a:r>
                        <a:rPr lang="zh-CN" altLang="en-US" sz="1800">
                          <a:sym typeface="+mn-ea"/>
                        </a:rPr>
                        <a:t>范围伤害</a:t>
                      </a:r>
                      <a:endParaRPr lang="zh-CN" altLang="en-US"/>
                    </a:p>
                  </a:txBody>
                  <a:tcPr/>
                </a:tc>
              </a:tr>
              <a:tr h="434340">
                <a:tc>
                  <a:txBody>
                    <a:bodyPr/>
                    <a:p>
                      <a:pPr algn="r">
                        <a:buNone/>
                      </a:pPr>
                      <a:r>
                        <a:rPr lang="zh-CN" altLang="en-US"/>
                        <a:t>风</a:t>
                      </a:r>
                      <a:endParaRPr lang="zh-CN" altLang="en-US"/>
                    </a:p>
                  </a:txBody>
                  <a:tcPr/>
                </a:tc>
                <a:tc>
                  <a:txBody>
                    <a:bodyPr/>
                    <a:p>
                      <a:pPr algn="ctr">
                        <a:buNone/>
                      </a:pPr>
                      <a:r>
                        <a:rPr lang="zh-CN" altLang="en-US" sz="1800">
                          <a:sym typeface="+mn-ea"/>
                        </a:rPr>
                        <a:t>生成跟随的风场</a:t>
                      </a:r>
                      <a:endParaRPr lang="zh-CN" altLang="en-US" sz="1800">
                        <a:sym typeface="+mn-ea"/>
                      </a:endParaRPr>
                    </a:p>
                  </a:txBody>
                  <a:tcPr/>
                </a:tc>
                <a:tc>
                  <a:txBody>
                    <a:bodyPr/>
                    <a:p>
                      <a:pPr algn="ctr">
                        <a:buNone/>
                      </a:pPr>
                      <a:r>
                        <a:rPr lang="zh-CN" altLang="en-US" sz="1800">
                          <a:sym typeface="+mn-ea"/>
                        </a:rPr>
                        <a:t>范围伤害</a:t>
                      </a:r>
                      <a:endParaRPr lang="zh-CN" altLang="en-US" sz="1800">
                        <a:sym typeface="+mn-ea"/>
                      </a:endParaRPr>
                    </a:p>
                  </a:txBody>
                  <a:tcPr/>
                </a:tc>
              </a:tr>
              <a:tr h="434340">
                <a:tc>
                  <a:txBody>
                    <a:bodyPr/>
                    <a:p>
                      <a:pPr algn="r">
                        <a:buNone/>
                      </a:pPr>
                      <a:r>
                        <a:rPr lang="zh-CN" altLang="en-US"/>
                        <a:t>岩</a:t>
                      </a:r>
                      <a:endParaRPr lang="zh-CN" altLang="en-US"/>
                    </a:p>
                  </a:txBody>
                  <a:tcPr/>
                </a:tc>
                <a:tc>
                  <a:txBody>
                    <a:bodyPr/>
                    <a:p>
                      <a:pPr algn="ctr">
                        <a:buNone/>
                      </a:pPr>
                      <a:r>
                        <a:rPr lang="zh-CN" altLang="en-US"/>
                        <a:t>生成固定屏障</a:t>
                      </a:r>
                      <a:endParaRPr lang="zh-CN" altLang="en-US"/>
                    </a:p>
                  </a:txBody>
                  <a:tcPr/>
                </a:tc>
                <a:tc>
                  <a:txBody>
                    <a:bodyPr/>
                    <a:p>
                      <a:pPr algn="ctr">
                        <a:buNone/>
                      </a:pPr>
                      <a:r>
                        <a:rPr lang="zh-CN" altLang="en-US"/>
                        <a:t>范围眩晕</a:t>
                      </a:r>
                      <a:endParaRPr lang="zh-CN" altLang="en-US"/>
                    </a:p>
                  </a:txBody>
                  <a:tcPr/>
                </a:tc>
              </a:tr>
              <a:tr h="434340">
                <a:tc>
                  <a:txBody>
                    <a:bodyPr/>
                    <a:p>
                      <a:pPr algn="r">
                        <a:buNone/>
                      </a:pPr>
                      <a:r>
                        <a:rPr lang="zh-CN" altLang="en-US"/>
                        <a:t>草</a:t>
                      </a:r>
                      <a:endParaRPr lang="zh-CN" altLang="en-US"/>
                    </a:p>
                  </a:txBody>
                  <a:tcPr/>
                </a:tc>
                <a:tc>
                  <a:txBody>
                    <a:bodyPr/>
                    <a:p>
                      <a:pPr algn="ctr">
                        <a:buNone/>
                      </a:pPr>
                      <a:endParaRPr lang="zh-CN" altLang="en-US"/>
                    </a:p>
                  </a:txBody>
                  <a:tcPr/>
                </a:tc>
                <a:tc>
                  <a:txBody>
                    <a:bodyPr/>
                    <a:p>
                      <a:pPr algn="ctr">
                        <a:buNone/>
                      </a:pPr>
                      <a:r>
                        <a:rPr lang="zh-CN" altLang="en-US"/>
                        <a:t>回血</a:t>
                      </a:r>
                      <a:endParaRPr lang="zh-CN" altLang="en-US"/>
                    </a:p>
                  </a:txBody>
                  <a:tcPr/>
                </a:tc>
              </a:tr>
              <a:tr h="434340">
                <a:tc>
                  <a:txBody>
                    <a:bodyPr/>
                    <a:p>
                      <a:pPr algn="r">
                        <a:buNone/>
                      </a:pPr>
                      <a:r>
                        <a:rPr lang="zh-CN" altLang="en-US"/>
                        <a:t>水</a:t>
                      </a:r>
                      <a:endParaRPr lang="zh-CN" altLang="en-US"/>
                    </a:p>
                  </a:txBody>
                  <a:tcPr/>
                </a:tc>
                <a:tc>
                  <a:txBody>
                    <a:bodyPr/>
                    <a:p>
                      <a:pPr algn="ctr">
                        <a:buNone/>
                      </a:pPr>
                      <a:r>
                        <a:rPr lang="zh-CN" altLang="en-US"/>
                        <a:t>回魔</a:t>
                      </a:r>
                      <a:endParaRPr lang="zh-CN" altLang="en-US"/>
                    </a:p>
                  </a:txBody>
                  <a:tcPr/>
                </a:tc>
                <a:tc>
                  <a:txBody>
                    <a:bodyPr/>
                    <a:p>
                      <a:pPr algn="ctr">
                        <a:buNone/>
                      </a:pPr>
                      <a:r>
                        <a:rPr lang="zh-CN" altLang="en-US" sz="1800">
                          <a:sym typeface="+mn-ea"/>
                        </a:rPr>
                        <a:t>回魔</a:t>
                      </a:r>
                      <a:endParaRPr lang="en-US" altLang="zh-CN"/>
                    </a:p>
                  </a:txBody>
                  <a:tcPr/>
                </a:tc>
              </a:tr>
              <a:tr h="434340">
                <a:tc>
                  <a:txBody>
                    <a:bodyPr/>
                    <a:p>
                      <a:pPr algn="r">
                        <a:buNone/>
                      </a:pPr>
                      <a:r>
                        <a:rPr lang="zh-CN" altLang="en-US"/>
                        <a:t>雷</a:t>
                      </a:r>
                      <a:endParaRPr lang="zh-CN" altLang="en-US"/>
                    </a:p>
                  </a:txBody>
                  <a:tcPr/>
                </a:tc>
                <a:tc>
                  <a:txBody>
                    <a:bodyPr/>
                    <a:p>
                      <a:pPr algn="ctr">
                        <a:buNone/>
                      </a:pPr>
                      <a:r>
                        <a:rPr lang="zh-CN" altLang="en-US"/>
                        <a:t>魔法弹飞的更快（有效弹道更长）</a:t>
                      </a:r>
                      <a:endParaRPr lang="zh-CN" altLang="en-US"/>
                    </a:p>
                  </a:txBody>
                  <a:tcPr/>
                </a:tc>
                <a:tc>
                  <a:txBody>
                    <a:bodyPr/>
                    <a:p>
                      <a:pPr algn="ctr">
                        <a:buNone/>
                      </a:pPr>
                      <a:r>
                        <a:rPr lang="zh-CN" altLang="en-US" sz="1800">
                          <a:sym typeface="+mn-ea"/>
                        </a:rPr>
                        <a:t>范围眩晕</a:t>
                      </a:r>
                      <a:endParaRPr lang="zh-CN" altLang="en-US"/>
                    </a:p>
                  </a:txBody>
                  <a:tcPr/>
                </a:tc>
              </a:tr>
              <a:tr h="434340">
                <a:tc>
                  <a:txBody>
                    <a:bodyPr/>
                    <a:p>
                      <a:pPr algn="r">
                        <a:buNone/>
                      </a:pPr>
                      <a:r>
                        <a:rPr lang="zh-CN" altLang="en-US"/>
                        <a:t>地</a:t>
                      </a:r>
                      <a:endParaRPr lang="zh-CN" altLang="en-US"/>
                    </a:p>
                  </a:txBody>
                  <a:tcPr/>
                </a:tc>
                <a:tc>
                  <a:txBody>
                    <a:bodyPr/>
                    <a:p>
                      <a:pPr algn="ctr">
                        <a:buNone/>
                      </a:pPr>
                      <a:r>
                        <a:rPr lang="zh-CN" altLang="en-US"/>
                        <a:t>陷阱</a:t>
                      </a:r>
                      <a:endParaRPr lang="zh-CN" altLang="en-US"/>
                    </a:p>
                  </a:txBody>
                  <a:tcPr/>
                </a:tc>
                <a:tc>
                  <a:txBody>
                    <a:bodyPr/>
                    <a:p>
                      <a:pPr algn="ctr">
                        <a:buNone/>
                      </a:pPr>
                      <a:r>
                        <a:rPr lang="zh-CN" altLang="en-US" sz="1800">
                          <a:sym typeface="+mn-ea"/>
                        </a:rPr>
                        <a:t>范围眩晕</a:t>
                      </a:r>
                      <a:endParaRPr lang="zh-CN" altLang="en-US"/>
                    </a:p>
                  </a:txBody>
                  <a:tcPr/>
                </a:tc>
              </a:tr>
            </a:tbl>
          </a:graphicData>
        </a:graphic>
      </p:graphicFrame>
      <p:pic>
        <p:nvPicPr>
          <p:cNvPr id="111" name="图片 110" descr="light"/>
          <p:cNvPicPr>
            <a:picLocks noChangeAspect="1"/>
          </p:cNvPicPr>
          <p:nvPr/>
        </p:nvPicPr>
        <p:blipFill>
          <a:blip r:embed="rId2"/>
          <a:stretch>
            <a:fillRect/>
          </a:stretch>
        </p:blipFill>
        <p:spPr>
          <a:xfrm>
            <a:off x="1739265" y="2515235"/>
            <a:ext cx="279400" cy="279400"/>
          </a:xfrm>
          <a:prstGeom prst="rect">
            <a:avLst/>
          </a:prstGeom>
        </p:spPr>
      </p:pic>
      <p:pic>
        <p:nvPicPr>
          <p:cNvPr id="112" name="图片 111" descr="mountain"/>
          <p:cNvPicPr>
            <a:picLocks noChangeAspect="1"/>
          </p:cNvPicPr>
          <p:nvPr/>
        </p:nvPicPr>
        <p:blipFill>
          <a:blip r:embed="rId3"/>
          <a:stretch>
            <a:fillRect/>
          </a:stretch>
        </p:blipFill>
        <p:spPr>
          <a:xfrm>
            <a:off x="1739265" y="3830320"/>
            <a:ext cx="279400" cy="279400"/>
          </a:xfrm>
          <a:prstGeom prst="rect">
            <a:avLst/>
          </a:prstGeom>
        </p:spPr>
      </p:pic>
      <p:pic>
        <p:nvPicPr>
          <p:cNvPr id="113" name="图片 112" descr="plant"/>
          <p:cNvPicPr>
            <a:picLocks noChangeAspect="1"/>
          </p:cNvPicPr>
          <p:nvPr/>
        </p:nvPicPr>
        <p:blipFill>
          <a:blip r:embed="rId4"/>
          <a:stretch>
            <a:fillRect/>
          </a:stretch>
        </p:blipFill>
        <p:spPr>
          <a:xfrm>
            <a:off x="1739265" y="4256405"/>
            <a:ext cx="279400" cy="279400"/>
          </a:xfrm>
          <a:prstGeom prst="rect">
            <a:avLst/>
          </a:prstGeom>
        </p:spPr>
      </p:pic>
      <p:pic>
        <p:nvPicPr>
          <p:cNvPr id="114" name="图片 113" descr="thunder"/>
          <p:cNvPicPr>
            <a:picLocks noChangeAspect="1"/>
          </p:cNvPicPr>
          <p:nvPr/>
        </p:nvPicPr>
        <p:blipFill>
          <a:blip r:embed="rId5"/>
          <a:stretch>
            <a:fillRect/>
          </a:stretch>
        </p:blipFill>
        <p:spPr>
          <a:xfrm>
            <a:off x="1739265" y="5160010"/>
            <a:ext cx="279400" cy="279400"/>
          </a:xfrm>
          <a:prstGeom prst="rect">
            <a:avLst/>
          </a:prstGeom>
        </p:spPr>
      </p:pic>
      <p:pic>
        <p:nvPicPr>
          <p:cNvPr id="115" name="图片 114" descr="water"/>
          <p:cNvPicPr>
            <a:picLocks noChangeAspect="1"/>
          </p:cNvPicPr>
          <p:nvPr/>
        </p:nvPicPr>
        <p:blipFill>
          <a:blip r:embed="rId6"/>
          <a:stretch>
            <a:fillRect/>
          </a:stretch>
        </p:blipFill>
        <p:spPr>
          <a:xfrm>
            <a:off x="1739265" y="4702810"/>
            <a:ext cx="279400" cy="279400"/>
          </a:xfrm>
          <a:prstGeom prst="rect">
            <a:avLst/>
          </a:prstGeom>
        </p:spPr>
      </p:pic>
      <p:pic>
        <p:nvPicPr>
          <p:cNvPr id="116" name="图片 115" descr="wind"/>
          <p:cNvPicPr>
            <a:picLocks noChangeAspect="1"/>
          </p:cNvPicPr>
          <p:nvPr/>
        </p:nvPicPr>
        <p:blipFill>
          <a:blip r:embed="rId7"/>
          <a:stretch>
            <a:fillRect/>
          </a:stretch>
        </p:blipFill>
        <p:spPr>
          <a:xfrm>
            <a:off x="1739265" y="3404235"/>
            <a:ext cx="279400" cy="279400"/>
          </a:xfrm>
          <a:prstGeom prst="rect">
            <a:avLst/>
          </a:prstGeom>
        </p:spPr>
      </p:pic>
      <p:pic>
        <p:nvPicPr>
          <p:cNvPr id="117" name="图片 116" descr="fire"/>
          <p:cNvPicPr>
            <a:picLocks noChangeAspect="1"/>
          </p:cNvPicPr>
          <p:nvPr/>
        </p:nvPicPr>
        <p:blipFill>
          <a:blip r:embed="rId8"/>
          <a:stretch>
            <a:fillRect/>
          </a:stretch>
        </p:blipFill>
        <p:spPr>
          <a:xfrm>
            <a:off x="1739265" y="2957830"/>
            <a:ext cx="279400" cy="279400"/>
          </a:xfrm>
          <a:prstGeom prst="rect">
            <a:avLst/>
          </a:prstGeom>
        </p:spPr>
      </p:pic>
      <p:pic>
        <p:nvPicPr>
          <p:cNvPr id="118" name="图片 117" descr="ground"/>
          <p:cNvPicPr>
            <a:picLocks noChangeAspect="1"/>
          </p:cNvPicPr>
          <p:nvPr/>
        </p:nvPicPr>
        <p:blipFill>
          <a:blip r:embed="rId9"/>
          <a:stretch>
            <a:fillRect/>
          </a:stretch>
        </p:blipFill>
        <p:spPr>
          <a:xfrm>
            <a:off x="1739265" y="5542280"/>
            <a:ext cx="279400" cy="279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141605"/>
            <a:ext cx="10515600" cy="1325563"/>
          </a:xfrm>
        </p:spPr>
        <p:txBody>
          <a:bodyPr/>
          <a:p>
            <a:r>
              <a:rPr lang="zh-CN" altLang="en-US"/>
              <a:t>魔法阵的游戏性设计</a:t>
            </a:r>
            <a:r>
              <a:rPr lang="en-US" altLang="zh-CN"/>
              <a:t>——</a:t>
            </a:r>
            <a:r>
              <a:rPr lang="zh-CN" altLang="en-US"/>
              <a:t>玩法设计目标</a:t>
            </a:r>
            <a:endParaRPr lang="zh-CN" altLang="en-US"/>
          </a:p>
        </p:txBody>
      </p:sp>
      <p:sp>
        <p:nvSpPr>
          <p:cNvPr id="3" name="内容占位符 2"/>
          <p:cNvSpPr>
            <a:spLocks noGrp="1"/>
          </p:cNvSpPr>
          <p:nvPr>
            <p:ph idx="1"/>
          </p:nvPr>
        </p:nvSpPr>
        <p:spPr>
          <a:xfrm>
            <a:off x="838200" y="1467485"/>
            <a:ext cx="10515600" cy="4351338"/>
          </a:xfrm>
        </p:spPr>
        <p:txBody>
          <a:bodyPr/>
          <a:p>
            <a:r>
              <a:rPr lang="zh-CN" altLang="en-US" sz="2400"/>
              <a:t>文艺作品中，魔法阵常被用来作召唤、陷阱、攻击等法术的媒介。在此，我以</a:t>
            </a:r>
            <a:r>
              <a:rPr lang="en-US" altLang="zh-CN" sz="2400"/>
              <a:t>“</a:t>
            </a:r>
            <a:r>
              <a:rPr lang="zh-CN" altLang="en-US" sz="2400"/>
              <a:t>攻击法术</a:t>
            </a:r>
            <a:r>
              <a:rPr lang="en-US" altLang="zh-CN" sz="2400"/>
              <a:t>”</a:t>
            </a:r>
            <a:r>
              <a:rPr lang="zh-CN" altLang="en-US" sz="2400"/>
              <a:t>为目标，也就是</a:t>
            </a:r>
            <a:r>
              <a:rPr lang="en-US" altLang="zh-CN" sz="2400"/>
              <a:t>“</a:t>
            </a:r>
            <a:r>
              <a:rPr lang="zh-CN" altLang="en-US" sz="2400"/>
              <a:t>绘制魔法阵来制造一次法术攻击</a:t>
            </a:r>
            <a:r>
              <a:rPr lang="en-US" altLang="zh-CN" sz="2400"/>
              <a:t>”</a:t>
            </a:r>
            <a:r>
              <a:rPr lang="zh-CN" altLang="en-US" sz="2400"/>
              <a:t>。</a:t>
            </a:r>
            <a:endParaRPr lang="zh-CN" altLang="en-US" sz="2400"/>
          </a:p>
          <a:p>
            <a:r>
              <a:rPr lang="zh-CN" altLang="en-US" sz="2400"/>
              <a:t>魔法阵由多种符号组成，技能由数值和规则组成，那么这里的玩法设计目标可以归结为</a:t>
            </a:r>
            <a:r>
              <a:rPr lang="en-US" altLang="zh-CN" sz="2400"/>
              <a:t>“</a:t>
            </a:r>
            <a:r>
              <a:rPr lang="zh-CN" altLang="en-US" sz="2400"/>
              <a:t>将技能中的数值和规则符号化，并体现在魔法阵中</a:t>
            </a:r>
            <a:r>
              <a:rPr lang="en-US" altLang="zh-CN" sz="2400"/>
              <a:t>”</a:t>
            </a:r>
            <a:r>
              <a:rPr lang="zh-CN" altLang="en-US" sz="2400"/>
              <a:t>，反过来也成立，即</a:t>
            </a:r>
            <a:r>
              <a:rPr lang="en-US" altLang="zh-CN" sz="2400"/>
              <a:t>“</a:t>
            </a:r>
            <a:r>
              <a:rPr lang="zh-CN" altLang="en-US" sz="2400"/>
              <a:t>有哪些</a:t>
            </a:r>
            <a:r>
              <a:rPr lang="zh-CN" altLang="en-US" sz="2400">
                <a:sym typeface="+mn-ea"/>
              </a:rPr>
              <a:t>魔法阵中的</a:t>
            </a:r>
            <a:r>
              <a:rPr lang="zh-CN" altLang="en-US" sz="2400"/>
              <a:t>符号可以确定一个技能</a:t>
            </a:r>
            <a:r>
              <a:rPr lang="en-US" altLang="zh-CN" sz="2400"/>
              <a:t>”</a:t>
            </a:r>
            <a:r>
              <a:rPr lang="zh-CN" altLang="en-US" sz="2400"/>
              <a:t>。</a:t>
            </a:r>
            <a:endParaRPr lang="zh-CN" altLang="en-US" sz="2400"/>
          </a:p>
          <a:p>
            <a:r>
              <a:rPr lang="zh-CN" altLang="en-US" sz="2400"/>
              <a:t>由之前所述的魔法阵结构，魔法阵玩法设计目标如下图：</a:t>
            </a:r>
            <a:endParaRPr lang="zh-CN" altLang="en-US" sz="2400"/>
          </a:p>
        </p:txBody>
      </p:sp>
      <p:grpSp>
        <p:nvGrpSpPr>
          <p:cNvPr id="21" name="组合 20"/>
          <p:cNvGrpSpPr/>
          <p:nvPr/>
        </p:nvGrpSpPr>
        <p:grpSpPr>
          <a:xfrm>
            <a:off x="3523615" y="4093210"/>
            <a:ext cx="5255895" cy="2105660"/>
            <a:chOff x="5112" y="2281"/>
            <a:chExt cx="8277" cy="3316"/>
          </a:xfrm>
        </p:grpSpPr>
        <p:pic>
          <p:nvPicPr>
            <p:cNvPr id="4" name="图片 3" descr="演示用例0"/>
            <p:cNvPicPr>
              <a:picLocks noChangeAspect="1"/>
            </p:cNvPicPr>
            <p:nvPr/>
          </p:nvPicPr>
          <p:blipFill>
            <a:blip r:embed="rId1"/>
            <a:stretch>
              <a:fillRect/>
            </a:stretch>
          </p:blipFill>
          <p:spPr>
            <a:xfrm>
              <a:off x="5112" y="2281"/>
              <a:ext cx="3316" cy="3316"/>
            </a:xfrm>
            <a:prstGeom prst="rect">
              <a:avLst/>
            </a:prstGeom>
          </p:spPr>
        </p:pic>
        <p:pic>
          <p:nvPicPr>
            <p:cNvPr id="5" name="图片 4" descr="fire"/>
            <p:cNvPicPr>
              <a:picLocks noChangeAspect="1"/>
            </p:cNvPicPr>
            <p:nvPr/>
          </p:nvPicPr>
          <p:blipFill>
            <a:blip r:embed="rId2"/>
            <a:stretch>
              <a:fillRect/>
            </a:stretch>
          </p:blipFill>
          <p:spPr>
            <a:xfrm>
              <a:off x="6159" y="3328"/>
              <a:ext cx="1222" cy="1222"/>
            </a:xfrm>
            <a:prstGeom prst="rect">
              <a:avLst/>
            </a:prstGeom>
          </p:spPr>
        </p:pic>
        <p:cxnSp>
          <p:nvCxnSpPr>
            <p:cNvPr id="7" name="直接连接符 6"/>
            <p:cNvCxnSpPr/>
            <p:nvPr/>
          </p:nvCxnSpPr>
          <p:spPr>
            <a:xfrm>
              <a:off x="7894" y="3030"/>
              <a:ext cx="1515" cy="3"/>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8" name="直接连接符 7"/>
            <p:cNvCxnSpPr/>
            <p:nvPr/>
          </p:nvCxnSpPr>
          <p:spPr>
            <a:xfrm flipV="1">
              <a:off x="6914" y="4142"/>
              <a:ext cx="2495" cy="3"/>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9" name="直接连接符 8"/>
            <p:cNvCxnSpPr/>
            <p:nvPr/>
          </p:nvCxnSpPr>
          <p:spPr>
            <a:xfrm flipV="1">
              <a:off x="7664" y="4698"/>
              <a:ext cx="1745" cy="17"/>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1" name="文本框 10"/>
            <p:cNvSpPr txBox="1"/>
            <p:nvPr/>
          </p:nvSpPr>
          <p:spPr>
            <a:xfrm>
              <a:off x="9409" y="2741"/>
              <a:ext cx="2050" cy="531"/>
            </a:xfrm>
            <a:prstGeom prst="rect">
              <a:avLst/>
            </a:prstGeom>
            <a:noFill/>
          </p:spPr>
          <p:txBody>
            <a:bodyPr wrap="square" rtlCol="0">
              <a:spAutoFit/>
            </a:bodyPr>
            <a:p>
              <a:r>
                <a:rPr lang="zh-CN" altLang="en-US" sz="1600"/>
                <a:t>魔法引</a:t>
              </a:r>
              <a:endParaRPr lang="zh-CN" altLang="en-US" sz="1600"/>
            </a:p>
          </p:txBody>
        </p:sp>
        <p:sp>
          <p:nvSpPr>
            <p:cNvPr id="13" name="文本框 12"/>
            <p:cNvSpPr txBox="1"/>
            <p:nvPr/>
          </p:nvSpPr>
          <p:spPr>
            <a:xfrm>
              <a:off x="9409" y="3298"/>
              <a:ext cx="2050" cy="531"/>
            </a:xfrm>
            <a:prstGeom prst="rect">
              <a:avLst/>
            </a:prstGeom>
            <a:noFill/>
          </p:spPr>
          <p:txBody>
            <a:bodyPr wrap="square" rtlCol="0">
              <a:spAutoFit/>
            </a:bodyPr>
            <a:p>
              <a:r>
                <a:rPr lang="zh-CN" altLang="en-US" sz="1600"/>
                <a:t>芒星</a:t>
              </a:r>
              <a:endParaRPr lang="zh-CN" altLang="en-US" sz="1600"/>
            </a:p>
          </p:txBody>
        </p:sp>
        <p:sp>
          <p:nvSpPr>
            <p:cNvPr id="14" name="文本框 13"/>
            <p:cNvSpPr txBox="1"/>
            <p:nvPr/>
          </p:nvSpPr>
          <p:spPr>
            <a:xfrm>
              <a:off x="9409" y="3854"/>
              <a:ext cx="2050" cy="531"/>
            </a:xfrm>
            <a:prstGeom prst="rect">
              <a:avLst/>
            </a:prstGeom>
            <a:noFill/>
          </p:spPr>
          <p:txBody>
            <a:bodyPr wrap="square" rtlCol="0">
              <a:spAutoFit/>
            </a:bodyPr>
            <a:p>
              <a:r>
                <a:rPr lang="zh-CN" altLang="en-US" sz="1600"/>
                <a:t>魔法核</a:t>
              </a:r>
              <a:endParaRPr lang="zh-CN" altLang="en-US" sz="1600"/>
            </a:p>
          </p:txBody>
        </p:sp>
        <p:sp>
          <p:nvSpPr>
            <p:cNvPr id="15" name="文本框 14"/>
            <p:cNvSpPr txBox="1"/>
            <p:nvPr/>
          </p:nvSpPr>
          <p:spPr>
            <a:xfrm>
              <a:off x="9409" y="4409"/>
              <a:ext cx="2050" cy="531"/>
            </a:xfrm>
            <a:prstGeom prst="rect">
              <a:avLst/>
            </a:prstGeom>
            <a:noFill/>
          </p:spPr>
          <p:txBody>
            <a:bodyPr wrap="square" rtlCol="0">
              <a:spAutoFit/>
            </a:bodyPr>
            <a:p>
              <a:r>
                <a:rPr lang="zh-CN" altLang="en-US" sz="1600"/>
                <a:t>势</a:t>
              </a:r>
              <a:endParaRPr lang="zh-CN" altLang="en-US" sz="1600"/>
            </a:p>
          </p:txBody>
        </p:sp>
        <p:sp>
          <p:nvSpPr>
            <p:cNvPr id="6" name="右大括号 5"/>
            <p:cNvSpPr/>
            <p:nvPr/>
          </p:nvSpPr>
          <p:spPr>
            <a:xfrm>
              <a:off x="10775" y="3030"/>
              <a:ext cx="122" cy="559"/>
            </a:xfrm>
            <a:prstGeom prst="rightBrace">
              <a:avLst>
                <a:gd name="adj1" fmla="val 54867"/>
                <a:gd name="adj2" fmla="val 50000"/>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sp>
          <p:nvSpPr>
            <p:cNvPr id="12" name="右大括号 11"/>
            <p:cNvSpPr/>
            <p:nvPr/>
          </p:nvSpPr>
          <p:spPr>
            <a:xfrm>
              <a:off x="10775" y="4139"/>
              <a:ext cx="122" cy="559"/>
            </a:xfrm>
            <a:prstGeom prst="rightBrace">
              <a:avLst>
                <a:gd name="adj1" fmla="val 54867"/>
                <a:gd name="adj2" fmla="val 50000"/>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p>
              <a:pPr algn="ctr"/>
              <a:endParaRPr lang="zh-CN" altLang="en-US"/>
            </a:p>
          </p:txBody>
        </p:sp>
        <p:cxnSp>
          <p:nvCxnSpPr>
            <p:cNvPr id="16" name="直接箭头连接符 15"/>
            <p:cNvCxnSpPr/>
            <p:nvPr/>
          </p:nvCxnSpPr>
          <p:spPr>
            <a:xfrm>
              <a:off x="10979" y="3311"/>
              <a:ext cx="3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0979" y="4417"/>
              <a:ext cx="3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1339" y="3046"/>
              <a:ext cx="2050" cy="531"/>
            </a:xfrm>
            <a:prstGeom prst="rect">
              <a:avLst/>
            </a:prstGeom>
            <a:noFill/>
          </p:spPr>
          <p:txBody>
            <a:bodyPr wrap="square" rtlCol="0">
              <a:spAutoFit/>
            </a:bodyPr>
            <a:p>
              <a:r>
                <a:rPr lang="zh-CN" altLang="en-US" sz="1600"/>
                <a:t>技能数值</a:t>
              </a:r>
              <a:endParaRPr lang="zh-CN" altLang="en-US" sz="1600"/>
            </a:p>
          </p:txBody>
        </p:sp>
        <p:sp>
          <p:nvSpPr>
            <p:cNvPr id="19" name="文本框 18"/>
            <p:cNvSpPr txBox="1"/>
            <p:nvPr/>
          </p:nvSpPr>
          <p:spPr>
            <a:xfrm>
              <a:off x="11339" y="4153"/>
              <a:ext cx="2050" cy="531"/>
            </a:xfrm>
            <a:prstGeom prst="rect">
              <a:avLst/>
            </a:prstGeom>
            <a:noFill/>
          </p:spPr>
          <p:txBody>
            <a:bodyPr wrap="square" rtlCol="0">
              <a:spAutoFit/>
            </a:bodyPr>
            <a:p>
              <a:r>
                <a:rPr lang="zh-CN" altLang="en-US" sz="1600"/>
                <a:t>技能机制</a:t>
              </a:r>
              <a:endParaRPr lang="zh-CN" altLang="en-US" sz="1600"/>
            </a:p>
          </p:txBody>
        </p:sp>
        <p:cxnSp>
          <p:nvCxnSpPr>
            <p:cNvPr id="31" name="直接连接符 30"/>
            <p:cNvCxnSpPr/>
            <p:nvPr/>
          </p:nvCxnSpPr>
          <p:spPr>
            <a:xfrm>
              <a:off x="7652" y="3586"/>
              <a:ext cx="1770" cy="4"/>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460500"/>
          </a:xfrm>
        </p:spPr>
        <p:txBody>
          <a:bodyPr/>
          <a:p>
            <a:r>
              <a:rPr lang="zh-CN" altLang="en-US" sz="4000">
                <a:sym typeface="+mn-ea"/>
              </a:rPr>
              <a:t>第二阶段</a:t>
            </a:r>
            <a:r>
              <a:rPr lang="en-US" altLang="zh-CN" sz="4000">
                <a:sym typeface="+mn-ea"/>
              </a:rPr>
              <a:t>——</a:t>
            </a:r>
            <a:r>
              <a:rPr lang="zh-CN" altLang="en-US" sz="4000">
                <a:sym typeface="+mn-ea"/>
              </a:rPr>
              <a:t>魔法阵的逻辑设计（技能系统）</a:t>
            </a:r>
            <a:endParaRPr lang="zh-CN" altLang="en-US" sz="4000">
              <a:sym typeface="+mn-ea"/>
            </a:endParaRPr>
          </a:p>
        </p:txBody>
      </p:sp>
      <p:sp>
        <p:nvSpPr>
          <p:cNvPr id="29" name="内容占位符 28"/>
          <p:cNvSpPr>
            <a:spLocks noGrp="1"/>
          </p:cNvSpPr>
          <p:nvPr>
            <p:ph idx="1"/>
          </p:nvPr>
        </p:nvSpPr>
        <p:spPr/>
        <p:txBody>
          <a:bodyPr/>
          <a:p>
            <a:r>
              <a:rPr lang="zh-CN"/>
              <a:t>基础技能：</a:t>
            </a:r>
            <a:endParaRPr lang="zh-CN"/>
          </a:p>
          <a:p>
            <a:r>
              <a:rPr lang="zh-CN"/>
              <a:t>火球术，吟唱时长</a:t>
            </a:r>
            <a:r>
              <a:rPr lang="en-US" altLang="zh-CN"/>
              <a:t>1</a:t>
            </a:r>
            <a:r>
              <a:rPr lang="zh-CN" altLang="en-US"/>
              <a:t>秒，飞行速度，有效时长</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460500"/>
          </a:xfrm>
        </p:spPr>
        <p:txBody>
          <a:bodyPr/>
          <a:p>
            <a:r>
              <a:rPr lang="zh-CN" altLang="en-US" sz="4000">
                <a:sym typeface="+mn-ea"/>
              </a:rPr>
              <a:t>第二阶段</a:t>
            </a:r>
            <a:r>
              <a:rPr lang="en-US" altLang="zh-CN" sz="4000">
                <a:sym typeface="+mn-ea"/>
              </a:rPr>
              <a:t>——</a:t>
            </a:r>
            <a:r>
              <a:rPr lang="zh-CN" altLang="en-US" sz="4000">
                <a:sym typeface="+mn-ea"/>
              </a:rPr>
              <a:t>魔法阵的逻辑设计（技能系统）</a:t>
            </a:r>
            <a:endParaRPr lang="zh-CN" altLang="en-US" sz="4000">
              <a:sym typeface="+mn-ea"/>
            </a:endParaRPr>
          </a:p>
        </p:txBody>
      </p:sp>
      <p:sp>
        <p:nvSpPr>
          <p:cNvPr id="29" name="内容占位符 28"/>
          <p:cNvSpPr>
            <a:spLocks noGrp="1"/>
          </p:cNvSpPr>
          <p:nvPr>
            <p:ph idx="1"/>
          </p:nvPr>
        </p:nvSpPr>
        <p:spPr/>
        <p:txBody>
          <a:bodyPr/>
          <a:p>
            <a:r>
              <a:rPr lang="zh-CN"/>
              <a:t>说是技能系统，但是这里为了实现方便，则类似于做一个变种的技能树。</a:t>
            </a:r>
            <a:endParaRPr 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965325"/>
          </a:xfrm>
        </p:spPr>
        <p:txBody>
          <a:bodyPr/>
          <a:p>
            <a:r>
              <a:rPr lang="zh-CN" altLang="en-US" sz="3600">
                <a:sym typeface="+mn-ea"/>
              </a:rPr>
              <a:t>第二阶段</a:t>
            </a:r>
            <a:r>
              <a:rPr lang="en-US" altLang="zh-CN" sz="3600">
                <a:sym typeface="+mn-ea"/>
              </a:rPr>
              <a:t>——</a:t>
            </a:r>
            <a:r>
              <a:rPr lang="zh-CN" altLang="en-US" sz="3600">
                <a:sym typeface="+mn-ea"/>
              </a:rPr>
              <a:t>魔法阵的逻辑设计（技能系统）</a:t>
            </a:r>
            <a:br>
              <a:rPr lang="zh-CN" altLang="en-US" sz="3600">
                <a:sym typeface="+mn-ea"/>
              </a:rPr>
            </a:br>
            <a:r>
              <a:rPr lang="en-US" altLang="zh-CN" sz="2800">
                <a:sym typeface="+mn-ea"/>
              </a:rPr>
              <a:t>	</a:t>
            </a:r>
            <a:br>
              <a:rPr lang="en-US" altLang="zh-CN" sz="2800">
                <a:sym typeface="+mn-ea"/>
              </a:rPr>
            </a:br>
            <a:r>
              <a:rPr lang="zh-CN" altLang="en-US" sz="2800">
                <a:sym typeface="+mn-ea"/>
              </a:rPr>
              <a:t>可组件化部分</a:t>
            </a:r>
            <a:endParaRPr lang="zh-CN" altLang="en-US" sz="2800">
              <a:sym typeface="+mn-ea"/>
            </a:endParaRPr>
          </a:p>
        </p:txBody>
      </p:sp>
      <p:cxnSp>
        <p:nvCxnSpPr>
          <p:cNvPr id="4" name="直接箭头连接符 3"/>
          <p:cNvCxnSpPr/>
          <p:nvPr/>
        </p:nvCxnSpPr>
        <p:spPr>
          <a:xfrm>
            <a:off x="949325" y="3081655"/>
            <a:ext cx="10080000" cy="0"/>
          </a:xfrm>
          <a:prstGeom prst="straightConnector1">
            <a:avLst/>
          </a:prstGeom>
          <a:ln w="38100">
            <a:tailEnd type="arrow" w="med" len="med"/>
          </a:ln>
        </p:spPr>
        <p:style>
          <a:lnRef idx="3">
            <a:schemeClr val="dk1"/>
          </a:lnRef>
          <a:fillRef idx="0">
            <a:schemeClr val="dk1"/>
          </a:fillRef>
          <a:effectRef idx="2">
            <a:schemeClr val="dk1"/>
          </a:effectRef>
          <a:fontRef idx="minor">
            <a:schemeClr val="tx1"/>
          </a:fontRef>
        </p:style>
      </p:cxnSp>
      <p:cxnSp>
        <p:nvCxnSpPr>
          <p:cNvPr id="5" name="直接连接符 4"/>
          <p:cNvCxnSpPr/>
          <p:nvPr/>
        </p:nvCxnSpPr>
        <p:spPr>
          <a:xfrm>
            <a:off x="4154805" y="2331085"/>
            <a:ext cx="0" cy="345059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480935" y="2331085"/>
            <a:ext cx="0" cy="345059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578100"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受击触发</a:t>
            </a:r>
            <a:endParaRPr lang="zh-CN" altLang="en-US"/>
          </a:p>
        </p:txBody>
      </p:sp>
      <p:sp>
        <p:nvSpPr>
          <p:cNvPr id="18" name="文本框 17"/>
          <p:cNvSpPr txBox="1"/>
          <p:nvPr/>
        </p:nvSpPr>
        <p:spPr>
          <a:xfrm>
            <a:off x="1456690" y="2496820"/>
            <a:ext cx="2070100" cy="460375"/>
          </a:xfrm>
          <a:prstGeom prst="rect">
            <a:avLst/>
          </a:prstGeom>
          <a:noFill/>
        </p:spPr>
        <p:txBody>
          <a:bodyPr wrap="square" rtlCol="0">
            <a:spAutoFit/>
          </a:bodyPr>
          <a:p>
            <a:pPr algn="ctr"/>
            <a:r>
              <a:rPr lang="zh-CN" altLang="en-US" sz="2400"/>
              <a:t>技能触发</a:t>
            </a:r>
            <a:endParaRPr lang="zh-CN" altLang="en-US" sz="2400"/>
          </a:p>
        </p:txBody>
      </p:sp>
      <p:sp>
        <p:nvSpPr>
          <p:cNvPr id="19" name="文本框 18"/>
          <p:cNvSpPr txBox="1"/>
          <p:nvPr/>
        </p:nvSpPr>
        <p:spPr>
          <a:xfrm>
            <a:off x="4782820" y="2496820"/>
            <a:ext cx="2070100" cy="460375"/>
          </a:xfrm>
          <a:prstGeom prst="rect">
            <a:avLst/>
          </a:prstGeom>
          <a:noFill/>
        </p:spPr>
        <p:txBody>
          <a:bodyPr wrap="square" rtlCol="0">
            <a:spAutoFit/>
          </a:bodyPr>
          <a:p>
            <a:pPr algn="ctr"/>
            <a:r>
              <a:rPr lang="zh-CN" altLang="en-US" sz="2400"/>
              <a:t>技能释放</a:t>
            </a:r>
            <a:endParaRPr lang="zh-CN" altLang="en-US" sz="2400"/>
          </a:p>
        </p:txBody>
      </p:sp>
      <p:sp>
        <p:nvSpPr>
          <p:cNvPr id="20" name="文本框 19"/>
          <p:cNvSpPr txBox="1"/>
          <p:nvPr/>
        </p:nvSpPr>
        <p:spPr>
          <a:xfrm>
            <a:off x="8108950" y="2496820"/>
            <a:ext cx="2070100" cy="460375"/>
          </a:xfrm>
          <a:prstGeom prst="rect">
            <a:avLst/>
          </a:prstGeom>
          <a:noFill/>
        </p:spPr>
        <p:txBody>
          <a:bodyPr wrap="square" rtlCol="0">
            <a:spAutoFit/>
          </a:bodyPr>
          <a:p>
            <a:pPr algn="ctr"/>
            <a:r>
              <a:rPr lang="zh-CN" altLang="en-US" sz="2400"/>
              <a:t>技能生效</a:t>
            </a:r>
            <a:endParaRPr lang="zh-CN" altLang="en-US" sz="2400"/>
          </a:p>
        </p:txBody>
      </p:sp>
      <p:sp>
        <p:nvSpPr>
          <p:cNvPr id="21" name="圆角矩形 20"/>
          <p:cNvSpPr/>
          <p:nvPr/>
        </p:nvSpPr>
        <p:spPr>
          <a:xfrm>
            <a:off x="4456430" y="3763645"/>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吟唱时长</a:t>
            </a:r>
            <a:endParaRPr lang="zh-CN" altLang="en-US"/>
          </a:p>
        </p:txBody>
      </p:sp>
      <p:sp>
        <p:nvSpPr>
          <p:cNvPr id="22" name="圆角矩形 21"/>
          <p:cNvSpPr/>
          <p:nvPr/>
        </p:nvSpPr>
        <p:spPr>
          <a:xfrm>
            <a:off x="5935345" y="426847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弹道轨迹</a:t>
            </a:r>
            <a:endParaRPr lang="zh-CN" altLang="en-US"/>
          </a:p>
        </p:txBody>
      </p:sp>
      <p:sp>
        <p:nvSpPr>
          <p:cNvPr id="23" name="圆角矩形 22"/>
          <p:cNvSpPr/>
          <p:nvPr/>
        </p:nvSpPr>
        <p:spPr>
          <a:xfrm>
            <a:off x="5935345" y="3764915"/>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法弹速度</a:t>
            </a:r>
            <a:endParaRPr lang="zh-CN" altLang="en-US"/>
          </a:p>
        </p:txBody>
      </p:sp>
      <p:sp>
        <p:nvSpPr>
          <p:cNvPr id="24" name="圆角矩形 23"/>
          <p:cNvSpPr/>
          <p:nvPr/>
        </p:nvSpPr>
        <p:spPr>
          <a:xfrm>
            <a:off x="7818755" y="3764915"/>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伤害提升</a:t>
            </a:r>
            <a:endParaRPr lang="zh-CN" altLang="en-US"/>
          </a:p>
        </p:txBody>
      </p:sp>
      <p:sp>
        <p:nvSpPr>
          <p:cNvPr id="25" name="圆角矩形 24"/>
          <p:cNvSpPr/>
          <p:nvPr/>
        </p:nvSpPr>
        <p:spPr>
          <a:xfrm>
            <a:off x="9297670" y="3764915"/>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属性提升</a:t>
            </a:r>
            <a:endParaRPr lang="zh-CN" altLang="en-US"/>
          </a:p>
        </p:txBody>
      </p:sp>
      <p:sp>
        <p:nvSpPr>
          <p:cNvPr id="26" name="圆角矩形 25"/>
          <p:cNvSpPr/>
          <p:nvPr/>
        </p:nvSpPr>
        <p:spPr>
          <a:xfrm>
            <a:off x="9297670"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持续时长</a:t>
            </a:r>
            <a:endParaRPr lang="zh-CN" altLang="en-US"/>
          </a:p>
        </p:txBody>
      </p:sp>
      <p:sp>
        <p:nvSpPr>
          <p:cNvPr id="27" name="圆角矩形 26"/>
          <p:cNvSpPr/>
          <p:nvPr/>
        </p:nvSpPr>
        <p:spPr>
          <a:xfrm>
            <a:off x="1166495"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冷却时间</a:t>
            </a:r>
            <a:endParaRPr lang="zh-CN" altLang="en-US"/>
          </a:p>
        </p:txBody>
      </p:sp>
      <p:sp>
        <p:nvSpPr>
          <p:cNvPr id="28" name="圆角矩形 27"/>
          <p:cNvSpPr/>
          <p:nvPr/>
        </p:nvSpPr>
        <p:spPr>
          <a:xfrm>
            <a:off x="4456430" y="326009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法弹分裂</a:t>
            </a:r>
            <a:endParaRPr lang="zh-CN" altLang="en-US"/>
          </a:p>
        </p:txBody>
      </p:sp>
      <p:sp>
        <p:nvSpPr>
          <p:cNvPr id="3" name="圆角矩形 2"/>
          <p:cNvSpPr/>
          <p:nvPr/>
        </p:nvSpPr>
        <p:spPr>
          <a:xfrm>
            <a:off x="5935345"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法弹速度</a:t>
            </a:r>
            <a:endParaRPr lang="zh-CN" altLang="en-US"/>
          </a:p>
        </p:txBody>
      </p:sp>
      <p:sp>
        <p:nvSpPr>
          <p:cNvPr id="7" name="圆角矩形 6"/>
          <p:cNvSpPr/>
          <p:nvPr/>
        </p:nvSpPr>
        <p:spPr>
          <a:xfrm>
            <a:off x="7818755" y="326136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sym typeface="+mn-ea"/>
              </a:rPr>
              <a:t>延时生效</a:t>
            </a:r>
            <a:endParaRPr lang="zh-CN" altLang="en-US"/>
          </a:p>
        </p:txBody>
      </p:sp>
      <p:sp>
        <p:nvSpPr>
          <p:cNvPr id="8" name="圆角矩形 7"/>
          <p:cNvSpPr/>
          <p:nvPr/>
        </p:nvSpPr>
        <p:spPr>
          <a:xfrm>
            <a:off x="7818755" y="4268470"/>
            <a:ext cx="1207770" cy="335915"/>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附加状态</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魔法阵的游戏性设计</a:t>
            </a:r>
            <a:r>
              <a:rPr lang="en-US" altLang="zh-CN"/>
              <a:t>——</a:t>
            </a:r>
            <a:r>
              <a:rPr lang="zh-CN" altLang="en-US"/>
              <a:t>符号选取与设定所指</a:t>
            </a:r>
            <a:endParaRPr lang="zh-CN" altLang="en-US"/>
          </a:p>
        </p:txBody>
      </p:sp>
      <p:sp>
        <p:nvSpPr>
          <p:cNvPr id="3" name="内容占位符 2"/>
          <p:cNvSpPr>
            <a:spLocks noGrp="1"/>
          </p:cNvSpPr>
          <p:nvPr>
            <p:ph idx="1"/>
          </p:nvPr>
        </p:nvSpPr>
        <p:spPr>
          <a:xfrm>
            <a:off x="875665" y="1606550"/>
            <a:ext cx="10784205" cy="1911350"/>
          </a:xfrm>
        </p:spPr>
        <p:txBody>
          <a:bodyPr>
            <a:normAutofit/>
          </a:bodyPr>
          <a:p>
            <a:r>
              <a:rPr lang="zh-CN" altLang="en-US" sz="2400">
                <a:sym typeface="+mn-ea"/>
              </a:rPr>
              <a:t>对于魔法核与势中的符号，本文以先天八卦为来源，对其符号所指做调整，使之更符合游戏中的通用习惯；又由于每一卦都有阳爻和阴爻组成，可调整其为粗细不同的线，作为魔法环的纹路，也就是势，</a:t>
            </a:r>
            <a:r>
              <a:rPr lang="zh-CN" altLang="en-US" sz="2400">
                <a:sym typeface="+mn-ea"/>
              </a:rPr>
              <a:t>这样一来，每个魔法环也就可以附加一种魔法元素，</a:t>
            </a:r>
            <a:r>
              <a:rPr lang="zh-CN" altLang="en-US" sz="2400">
                <a:sym typeface="+mn-ea"/>
              </a:rPr>
              <a:t>最后形成如下对照图：</a:t>
            </a:r>
            <a:endParaRPr lang="zh-CN" altLang="en-US" sz="2400">
              <a:sym typeface="+mn-ea"/>
            </a:endParaRPr>
          </a:p>
        </p:txBody>
      </p:sp>
      <p:grpSp>
        <p:nvGrpSpPr>
          <p:cNvPr id="126" name="组合 125"/>
          <p:cNvGrpSpPr/>
          <p:nvPr/>
        </p:nvGrpSpPr>
        <p:grpSpPr>
          <a:xfrm>
            <a:off x="1844675" y="3368040"/>
            <a:ext cx="8503285" cy="3147060"/>
            <a:chOff x="2905" y="5078"/>
            <a:chExt cx="13391" cy="4956"/>
          </a:xfrm>
        </p:grpSpPr>
        <p:sp>
          <p:nvSpPr>
            <p:cNvPr id="5" name="圆角矩形 4"/>
            <p:cNvSpPr/>
            <p:nvPr/>
          </p:nvSpPr>
          <p:spPr>
            <a:xfrm>
              <a:off x="2905" y="5078"/>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0" name="圆角矩形 9"/>
            <p:cNvSpPr/>
            <p:nvPr/>
          </p:nvSpPr>
          <p:spPr>
            <a:xfrm>
              <a:off x="2905" y="5332"/>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1" name="圆角矩形 10"/>
            <p:cNvSpPr/>
            <p:nvPr/>
          </p:nvSpPr>
          <p:spPr>
            <a:xfrm>
              <a:off x="2905" y="5586"/>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9" name="文本框 58"/>
            <p:cNvSpPr txBox="1"/>
            <p:nvPr/>
          </p:nvSpPr>
          <p:spPr>
            <a:xfrm>
              <a:off x="3583" y="5102"/>
              <a:ext cx="809" cy="580"/>
            </a:xfrm>
            <a:prstGeom prst="rect">
              <a:avLst/>
            </a:prstGeom>
            <a:noFill/>
          </p:spPr>
          <p:txBody>
            <a:bodyPr wrap="square" rtlCol="0">
              <a:spAutoFit/>
            </a:bodyPr>
            <a:p>
              <a:pPr algn="ctr"/>
              <a:r>
                <a:rPr lang="zh-CN" altLang="en-US"/>
                <a:t>乾</a:t>
              </a:r>
              <a:endParaRPr lang="zh-CN" altLang="en-US"/>
            </a:p>
          </p:txBody>
        </p:sp>
        <p:pic>
          <p:nvPicPr>
            <p:cNvPr id="111" name="图片 110" descr="light"/>
            <p:cNvPicPr>
              <a:picLocks noChangeAspect="1"/>
            </p:cNvPicPr>
            <p:nvPr/>
          </p:nvPicPr>
          <p:blipFill>
            <a:blip r:embed="rId1"/>
            <a:stretch>
              <a:fillRect/>
            </a:stretch>
          </p:blipFill>
          <p:spPr>
            <a:xfrm>
              <a:off x="2905" y="6967"/>
              <a:ext cx="567" cy="567"/>
            </a:xfrm>
            <a:prstGeom prst="rect">
              <a:avLst/>
            </a:prstGeom>
          </p:spPr>
        </p:pic>
        <p:sp>
          <p:nvSpPr>
            <p:cNvPr id="16" name="圆角矩形 15"/>
            <p:cNvSpPr/>
            <p:nvPr/>
          </p:nvSpPr>
          <p:spPr>
            <a:xfrm>
              <a:off x="8007" y="5078"/>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 name="圆角矩形 16"/>
            <p:cNvSpPr/>
            <p:nvPr/>
          </p:nvSpPr>
          <p:spPr>
            <a:xfrm>
              <a:off x="8007"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 name="圆角矩形 17"/>
            <p:cNvSpPr/>
            <p:nvPr/>
          </p:nvSpPr>
          <p:spPr>
            <a:xfrm>
              <a:off x="8007"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9" name="圆角矩形 18"/>
            <p:cNvSpPr/>
            <p:nvPr/>
          </p:nvSpPr>
          <p:spPr>
            <a:xfrm>
              <a:off x="8402"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0" name="圆角矩形 19"/>
            <p:cNvSpPr/>
            <p:nvPr/>
          </p:nvSpPr>
          <p:spPr>
            <a:xfrm>
              <a:off x="8402"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1" name="文本框 60"/>
            <p:cNvSpPr txBox="1"/>
            <p:nvPr/>
          </p:nvSpPr>
          <p:spPr>
            <a:xfrm>
              <a:off x="8685" y="5102"/>
              <a:ext cx="809" cy="580"/>
            </a:xfrm>
            <a:prstGeom prst="rect">
              <a:avLst/>
            </a:prstGeom>
            <a:noFill/>
          </p:spPr>
          <p:txBody>
            <a:bodyPr wrap="square" rtlCol="0">
              <a:spAutoFit/>
            </a:bodyPr>
            <a:p>
              <a:pPr algn="ctr"/>
              <a:r>
                <a:rPr lang="zh-CN" altLang="en-US"/>
                <a:t>艮</a:t>
              </a:r>
              <a:endParaRPr lang="zh-CN" altLang="en-US"/>
            </a:p>
          </p:txBody>
        </p:sp>
        <p:pic>
          <p:nvPicPr>
            <p:cNvPr id="112" name="图片 111" descr="mountain"/>
            <p:cNvPicPr>
              <a:picLocks noChangeAspect="1"/>
            </p:cNvPicPr>
            <p:nvPr/>
          </p:nvPicPr>
          <p:blipFill>
            <a:blip r:embed="rId2"/>
            <a:stretch>
              <a:fillRect/>
            </a:stretch>
          </p:blipFill>
          <p:spPr>
            <a:xfrm>
              <a:off x="8007" y="6967"/>
              <a:ext cx="567" cy="567"/>
            </a:xfrm>
            <a:prstGeom prst="rect">
              <a:avLst/>
            </a:prstGeom>
          </p:spPr>
        </p:pic>
        <p:sp>
          <p:nvSpPr>
            <p:cNvPr id="39" name="圆角矩形 38"/>
            <p:cNvSpPr/>
            <p:nvPr/>
          </p:nvSpPr>
          <p:spPr>
            <a:xfrm>
              <a:off x="9708"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0" name="圆角矩形 39"/>
            <p:cNvSpPr/>
            <p:nvPr/>
          </p:nvSpPr>
          <p:spPr>
            <a:xfrm>
              <a:off x="9708" y="5332"/>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1" name="圆角矩形 40"/>
            <p:cNvSpPr/>
            <p:nvPr/>
          </p:nvSpPr>
          <p:spPr>
            <a:xfrm>
              <a:off x="9708" y="5586"/>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5" name="圆角矩形 54"/>
            <p:cNvSpPr/>
            <p:nvPr/>
          </p:nvSpPr>
          <p:spPr>
            <a:xfrm>
              <a:off x="10103"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2" name="文本框 61"/>
            <p:cNvSpPr txBox="1"/>
            <p:nvPr/>
          </p:nvSpPr>
          <p:spPr>
            <a:xfrm>
              <a:off x="10386" y="5102"/>
              <a:ext cx="809" cy="580"/>
            </a:xfrm>
            <a:prstGeom prst="rect">
              <a:avLst/>
            </a:prstGeom>
            <a:noFill/>
          </p:spPr>
          <p:txBody>
            <a:bodyPr wrap="square" rtlCol="0">
              <a:spAutoFit/>
            </a:bodyPr>
            <a:p>
              <a:pPr algn="ctr"/>
              <a:r>
                <a:rPr lang="zh-CN" altLang="en-US"/>
                <a:t>兑</a:t>
              </a:r>
              <a:endParaRPr lang="zh-CN" altLang="en-US"/>
            </a:p>
          </p:txBody>
        </p:sp>
        <p:pic>
          <p:nvPicPr>
            <p:cNvPr id="113" name="图片 112" descr="plant"/>
            <p:cNvPicPr>
              <a:picLocks noChangeAspect="1"/>
            </p:cNvPicPr>
            <p:nvPr/>
          </p:nvPicPr>
          <p:blipFill>
            <a:blip r:embed="rId3"/>
            <a:stretch>
              <a:fillRect/>
            </a:stretch>
          </p:blipFill>
          <p:spPr>
            <a:xfrm>
              <a:off x="9708" y="6967"/>
              <a:ext cx="567" cy="567"/>
            </a:xfrm>
            <a:prstGeom prst="rect">
              <a:avLst/>
            </a:prstGeom>
          </p:spPr>
        </p:pic>
        <p:sp>
          <p:nvSpPr>
            <p:cNvPr id="42" name="圆角矩形 41"/>
            <p:cNvSpPr/>
            <p:nvPr/>
          </p:nvSpPr>
          <p:spPr>
            <a:xfrm>
              <a:off x="13109"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3" name="圆角矩形 42"/>
            <p:cNvSpPr/>
            <p:nvPr/>
          </p:nvSpPr>
          <p:spPr>
            <a:xfrm>
              <a:off x="13109"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4" name="圆角矩形 43"/>
            <p:cNvSpPr/>
            <p:nvPr/>
          </p:nvSpPr>
          <p:spPr>
            <a:xfrm>
              <a:off x="13109" y="5586"/>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5" name="圆角矩形 44"/>
            <p:cNvSpPr/>
            <p:nvPr/>
          </p:nvSpPr>
          <p:spPr>
            <a:xfrm>
              <a:off x="13504"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6" name="圆角矩形 55"/>
            <p:cNvSpPr/>
            <p:nvPr/>
          </p:nvSpPr>
          <p:spPr>
            <a:xfrm>
              <a:off x="13504"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4" name="文本框 63"/>
            <p:cNvSpPr txBox="1"/>
            <p:nvPr/>
          </p:nvSpPr>
          <p:spPr>
            <a:xfrm>
              <a:off x="13787" y="5102"/>
              <a:ext cx="809" cy="580"/>
            </a:xfrm>
            <a:prstGeom prst="rect">
              <a:avLst/>
            </a:prstGeom>
            <a:noFill/>
          </p:spPr>
          <p:txBody>
            <a:bodyPr wrap="square" rtlCol="0">
              <a:spAutoFit/>
            </a:bodyPr>
            <a:p>
              <a:pPr algn="ctr"/>
              <a:r>
                <a:rPr lang="zh-CN" altLang="en-US"/>
                <a:t>震</a:t>
              </a:r>
              <a:endParaRPr lang="zh-CN" altLang="en-US"/>
            </a:p>
          </p:txBody>
        </p:sp>
        <p:pic>
          <p:nvPicPr>
            <p:cNvPr id="114" name="图片 113" descr="thunder"/>
            <p:cNvPicPr>
              <a:picLocks noChangeAspect="1"/>
            </p:cNvPicPr>
            <p:nvPr/>
          </p:nvPicPr>
          <p:blipFill>
            <a:blip r:embed="rId4"/>
            <a:stretch>
              <a:fillRect/>
            </a:stretch>
          </p:blipFill>
          <p:spPr>
            <a:xfrm>
              <a:off x="13109" y="6967"/>
              <a:ext cx="567" cy="567"/>
            </a:xfrm>
            <a:prstGeom prst="rect">
              <a:avLst/>
            </a:prstGeom>
          </p:spPr>
        </p:pic>
        <p:sp>
          <p:nvSpPr>
            <p:cNvPr id="51" name="圆角矩形 50"/>
            <p:cNvSpPr/>
            <p:nvPr/>
          </p:nvSpPr>
          <p:spPr>
            <a:xfrm>
              <a:off x="11409"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2" name="圆角矩形 51"/>
            <p:cNvSpPr/>
            <p:nvPr/>
          </p:nvSpPr>
          <p:spPr>
            <a:xfrm>
              <a:off x="11409" y="5332"/>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3" name="圆角矩形 52"/>
            <p:cNvSpPr/>
            <p:nvPr/>
          </p:nvSpPr>
          <p:spPr>
            <a:xfrm>
              <a:off x="11409"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4" name="圆角矩形 53"/>
            <p:cNvSpPr/>
            <p:nvPr/>
          </p:nvSpPr>
          <p:spPr>
            <a:xfrm>
              <a:off x="11804"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8" name="圆角矩形 57"/>
            <p:cNvSpPr/>
            <p:nvPr/>
          </p:nvSpPr>
          <p:spPr>
            <a:xfrm>
              <a:off x="11804"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6" name="文本框 65"/>
            <p:cNvSpPr txBox="1"/>
            <p:nvPr/>
          </p:nvSpPr>
          <p:spPr>
            <a:xfrm>
              <a:off x="12087" y="5102"/>
              <a:ext cx="809" cy="580"/>
            </a:xfrm>
            <a:prstGeom prst="rect">
              <a:avLst/>
            </a:prstGeom>
            <a:noFill/>
          </p:spPr>
          <p:txBody>
            <a:bodyPr wrap="square" rtlCol="0">
              <a:spAutoFit/>
            </a:bodyPr>
            <a:p>
              <a:pPr algn="ctr"/>
              <a:r>
                <a:rPr lang="zh-CN" altLang="en-US"/>
                <a:t>坎</a:t>
              </a:r>
              <a:endParaRPr lang="zh-CN" altLang="en-US"/>
            </a:p>
          </p:txBody>
        </p:sp>
        <p:pic>
          <p:nvPicPr>
            <p:cNvPr id="115" name="图片 114" descr="water"/>
            <p:cNvPicPr>
              <a:picLocks noChangeAspect="1"/>
            </p:cNvPicPr>
            <p:nvPr/>
          </p:nvPicPr>
          <p:blipFill>
            <a:blip r:embed="rId5"/>
            <a:stretch>
              <a:fillRect/>
            </a:stretch>
          </p:blipFill>
          <p:spPr>
            <a:xfrm>
              <a:off x="11409" y="6967"/>
              <a:ext cx="567" cy="567"/>
            </a:xfrm>
            <a:prstGeom prst="rect">
              <a:avLst/>
            </a:prstGeom>
          </p:spPr>
        </p:pic>
        <p:sp>
          <p:nvSpPr>
            <p:cNvPr id="26" name="圆角矩形 25"/>
            <p:cNvSpPr/>
            <p:nvPr/>
          </p:nvSpPr>
          <p:spPr>
            <a:xfrm>
              <a:off x="4605" y="5078"/>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7" name="圆角矩形 26"/>
            <p:cNvSpPr/>
            <p:nvPr/>
          </p:nvSpPr>
          <p:spPr>
            <a:xfrm>
              <a:off x="4605" y="5332"/>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8" name="圆角矩形 27"/>
            <p:cNvSpPr/>
            <p:nvPr/>
          </p:nvSpPr>
          <p:spPr>
            <a:xfrm>
              <a:off x="4605"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9" name="圆角矩形 28"/>
            <p:cNvSpPr/>
            <p:nvPr/>
          </p:nvSpPr>
          <p:spPr>
            <a:xfrm>
              <a:off x="5000"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3" name="文本框 62"/>
            <p:cNvSpPr txBox="1"/>
            <p:nvPr/>
          </p:nvSpPr>
          <p:spPr>
            <a:xfrm>
              <a:off x="5283" y="5102"/>
              <a:ext cx="809" cy="580"/>
            </a:xfrm>
            <a:prstGeom prst="rect">
              <a:avLst/>
            </a:prstGeom>
            <a:noFill/>
          </p:spPr>
          <p:txBody>
            <a:bodyPr wrap="square" rtlCol="0">
              <a:spAutoFit/>
            </a:bodyPr>
            <a:p>
              <a:pPr algn="ctr"/>
              <a:r>
                <a:rPr lang="zh-CN" altLang="en-US"/>
                <a:t>巽</a:t>
              </a:r>
              <a:endParaRPr lang="zh-CN" altLang="en-US"/>
            </a:p>
          </p:txBody>
        </p:sp>
        <p:pic>
          <p:nvPicPr>
            <p:cNvPr id="116" name="图片 115" descr="wind"/>
            <p:cNvPicPr>
              <a:picLocks noChangeAspect="1"/>
            </p:cNvPicPr>
            <p:nvPr/>
          </p:nvPicPr>
          <p:blipFill>
            <a:blip r:embed="rId6"/>
            <a:stretch>
              <a:fillRect/>
            </a:stretch>
          </p:blipFill>
          <p:spPr>
            <a:xfrm>
              <a:off x="4605" y="6967"/>
              <a:ext cx="567" cy="567"/>
            </a:xfrm>
            <a:prstGeom prst="rect">
              <a:avLst/>
            </a:prstGeom>
          </p:spPr>
        </p:pic>
        <p:sp>
          <p:nvSpPr>
            <p:cNvPr id="12" name="圆角矩形 11"/>
            <p:cNvSpPr/>
            <p:nvPr/>
          </p:nvSpPr>
          <p:spPr>
            <a:xfrm>
              <a:off x="6306" y="5078"/>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圆角矩形 12"/>
            <p:cNvSpPr/>
            <p:nvPr/>
          </p:nvSpPr>
          <p:spPr>
            <a:xfrm>
              <a:off x="6306"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圆角矩形 13"/>
            <p:cNvSpPr/>
            <p:nvPr/>
          </p:nvSpPr>
          <p:spPr>
            <a:xfrm>
              <a:off x="6306" y="5586"/>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5" name="圆角矩形 14"/>
            <p:cNvSpPr/>
            <p:nvPr/>
          </p:nvSpPr>
          <p:spPr>
            <a:xfrm>
              <a:off x="6701"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0" name="文本框 59"/>
            <p:cNvSpPr txBox="1"/>
            <p:nvPr/>
          </p:nvSpPr>
          <p:spPr>
            <a:xfrm>
              <a:off x="6908" y="5102"/>
              <a:ext cx="809" cy="580"/>
            </a:xfrm>
            <a:prstGeom prst="rect">
              <a:avLst/>
            </a:prstGeom>
            <a:noFill/>
          </p:spPr>
          <p:txBody>
            <a:bodyPr wrap="square" rtlCol="0">
              <a:spAutoFit/>
            </a:bodyPr>
            <a:p>
              <a:pPr algn="ctr"/>
              <a:r>
                <a:rPr lang="zh-CN" altLang="en-US"/>
                <a:t>离</a:t>
              </a:r>
              <a:endParaRPr lang="zh-CN" altLang="en-US"/>
            </a:p>
          </p:txBody>
        </p:sp>
        <p:pic>
          <p:nvPicPr>
            <p:cNvPr id="117" name="图片 116" descr="fire"/>
            <p:cNvPicPr>
              <a:picLocks noChangeAspect="1"/>
            </p:cNvPicPr>
            <p:nvPr/>
          </p:nvPicPr>
          <p:blipFill>
            <a:blip r:embed="rId7"/>
            <a:stretch>
              <a:fillRect/>
            </a:stretch>
          </p:blipFill>
          <p:spPr>
            <a:xfrm>
              <a:off x="6306" y="6967"/>
              <a:ext cx="567" cy="567"/>
            </a:xfrm>
            <a:prstGeom prst="rect">
              <a:avLst/>
            </a:prstGeom>
          </p:spPr>
        </p:pic>
        <p:sp>
          <p:nvSpPr>
            <p:cNvPr id="46" name="圆角矩形 45"/>
            <p:cNvSpPr/>
            <p:nvPr/>
          </p:nvSpPr>
          <p:spPr>
            <a:xfrm>
              <a:off x="14810"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7" name="圆角矩形 46"/>
            <p:cNvSpPr/>
            <p:nvPr/>
          </p:nvSpPr>
          <p:spPr>
            <a:xfrm>
              <a:off x="14810"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8" name="圆角矩形 47"/>
            <p:cNvSpPr/>
            <p:nvPr/>
          </p:nvSpPr>
          <p:spPr>
            <a:xfrm>
              <a:off x="14810"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9" name="圆角矩形 48"/>
            <p:cNvSpPr/>
            <p:nvPr/>
          </p:nvSpPr>
          <p:spPr>
            <a:xfrm>
              <a:off x="15205" y="5332"/>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0" name="圆角矩形 49"/>
            <p:cNvSpPr/>
            <p:nvPr/>
          </p:nvSpPr>
          <p:spPr>
            <a:xfrm>
              <a:off x="15205" y="5586"/>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57" name="圆角矩形 56"/>
            <p:cNvSpPr/>
            <p:nvPr/>
          </p:nvSpPr>
          <p:spPr>
            <a:xfrm>
              <a:off x="15205" y="5078"/>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65" name="文本框 64"/>
            <p:cNvSpPr txBox="1"/>
            <p:nvPr/>
          </p:nvSpPr>
          <p:spPr>
            <a:xfrm>
              <a:off x="15488" y="5102"/>
              <a:ext cx="809" cy="580"/>
            </a:xfrm>
            <a:prstGeom prst="rect">
              <a:avLst/>
            </a:prstGeom>
            <a:noFill/>
          </p:spPr>
          <p:txBody>
            <a:bodyPr wrap="square" rtlCol="0">
              <a:spAutoFit/>
            </a:bodyPr>
            <a:p>
              <a:pPr algn="ctr"/>
              <a:r>
                <a:rPr lang="zh-CN" altLang="en-US"/>
                <a:t>坤</a:t>
              </a:r>
              <a:endParaRPr lang="zh-CN" altLang="en-US"/>
            </a:p>
          </p:txBody>
        </p:sp>
        <p:pic>
          <p:nvPicPr>
            <p:cNvPr id="118" name="图片 117" descr="ground"/>
            <p:cNvPicPr>
              <a:picLocks noChangeAspect="1"/>
            </p:cNvPicPr>
            <p:nvPr/>
          </p:nvPicPr>
          <p:blipFill>
            <a:blip r:embed="rId8"/>
            <a:stretch>
              <a:fillRect/>
            </a:stretch>
          </p:blipFill>
          <p:spPr>
            <a:xfrm>
              <a:off x="14810" y="6967"/>
              <a:ext cx="567" cy="567"/>
            </a:xfrm>
            <a:prstGeom prst="rect">
              <a:avLst/>
            </a:prstGeom>
          </p:spPr>
        </p:pic>
        <p:sp>
          <p:nvSpPr>
            <p:cNvPr id="32" name="下箭头 31"/>
            <p:cNvSpPr/>
            <p:nvPr/>
          </p:nvSpPr>
          <p:spPr>
            <a:xfrm>
              <a:off x="3340"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下箭头 32"/>
            <p:cNvSpPr/>
            <p:nvPr/>
          </p:nvSpPr>
          <p:spPr>
            <a:xfrm>
              <a:off x="5040"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下箭头 33"/>
            <p:cNvSpPr/>
            <p:nvPr/>
          </p:nvSpPr>
          <p:spPr>
            <a:xfrm>
              <a:off x="6741"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下箭头 34"/>
            <p:cNvSpPr/>
            <p:nvPr/>
          </p:nvSpPr>
          <p:spPr>
            <a:xfrm>
              <a:off x="8442"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下箭头 35"/>
            <p:cNvSpPr/>
            <p:nvPr/>
          </p:nvSpPr>
          <p:spPr>
            <a:xfrm>
              <a:off x="10143"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下箭头 36"/>
            <p:cNvSpPr/>
            <p:nvPr/>
          </p:nvSpPr>
          <p:spPr>
            <a:xfrm>
              <a:off x="11844"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下箭头 37"/>
            <p:cNvSpPr/>
            <p:nvPr/>
          </p:nvSpPr>
          <p:spPr>
            <a:xfrm>
              <a:off x="13544"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7" name="下箭头 66"/>
            <p:cNvSpPr/>
            <p:nvPr/>
          </p:nvSpPr>
          <p:spPr>
            <a:xfrm>
              <a:off x="15245" y="5957"/>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文本框 73"/>
            <p:cNvSpPr txBox="1"/>
            <p:nvPr/>
          </p:nvSpPr>
          <p:spPr>
            <a:xfrm>
              <a:off x="3583" y="6954"/>
              <a:ext cx="809" cy="580"/>
            </a:xfrm>
            <a:prstGeom prst="rect">
              <a:avLst/>
            </a:prstGeom>
            <a:noFill/>
          </p:spPr>
          <p:txBody>
            <a:bodyPr wrap="square" rtlCol="0">
              <a:spAutoFit/>
            </a:bodyPr>
            <a:p>
              <a:pPr algn="ctr"/>
              <a:r>
                <a:rPr lang="zh-CN" altLang="en-US"/>
                <a:t>光</a:t>
              </a:r>
              <a:endParaRPr lang="zh-CN" altLang="en-US"/>
            </a:p>
          </p:txBody>
        </p:sp>
        <p:sp>
          <p:nvSpPr>
            <p:cNvPr id="75" name="文本框 74"/>
            <p:cNvSpPr txBox="1"/>
            <p:nvPr/>
          </p:nvSpPr>
          <p:spPr>
            <a:xfrm>
              <a:off x="8685" y="6954"/>
              <a:ext cx="809" cy="580"/>
            </a:xfrm>
            <a:prstGeom prst="rect">
              <a:avLst/>
            </a:prstGeom>
            <a:noFill/>
          </p:spPr>
          <p:txBody>
            <a:bodyPr wrap="square" rtlCol="0">
              <a:spAutoFit/>
            </a:bodyPr>
            <a:p>
              <a:pPr algn="ctr"/>
              <a:r>
                <a:rPr lang="zh-CN" altLang="en-US"/>
                <a:t>岩</a:t>
              </a:r>
              <a:endParaRPr lang="zh-CN" altLang="en-US"/>
            </a:p>
          </p:txBody>
        </p:sp>
        <p:sp>
          <p:nvSpPr>
            <p:cNvPr id="76" name="文本框 75"/>
            <p:cNvSpPr txBox="1"/>
            <p:nvPr/>
          </p:nvSpPr>
          <p:spPr>
            <a:xfrm>
              <a:off x="10386" y="6954"/>
              <a:ext cx="809" cy="580"/>
            </a:xfrm>
            <a:prstGeom prst="rect">
              <a:avLst/>
            </a:prstGeom>
            <a:noFill/>
          </p:spPr>
          <p:txBody>
            <a:bodyPr wrap="square" rtlCol="0">
              <a:spAutoFit/>
            </a:bodyPr>
            <a:p>
              <a:pPr algn="ctr"/>
              <a:r>
                <a:rPr lang="zh-CN" altLang="en-US"/>
                <a:t>木</a:t>
              </a:r>
              <a:endParaRPr lang="zh-CN" altLang="en-US"/>
            </a:p>
          </p:txBody>
        </p:sp>
        <p:sp>
          <p:nvSpPr>
            <p:cNvPr id="77" name="文本框 76"/>
            <p:cNvSpPr txBox="1"/>
            <p:nvPr/>
          </p:nvSpPr>
          <p:spPr>
            <a:xfrm>
              <a:off x="13787" y="6954"/>
              <a:ext cx="809" cy="580"/>
            </a:xfrm>
            <a:prstGeom prst="rect">
              <a:avLst/>
            </a:prstGeom>
            <a:noFill/>
          </p:spPr>
          <p:txBody>
            <a:bodyPr wrap="square" rtlCol="0">
              <a:spAutoFit/>
            </a:bodyPr>
            <a:p>
              <a:pPr algn="ctr"/>
              <a:r>
                <a:rPr lang="zh-CN" altLang="en-US"/>
                <a:t>雷</a:t>
              </a:r>
              <a:endParaRPr lang="zh-CN" altLang="en-US"/>
            </a:p>
          </p:txBody>
        </p:sp>
        <p:sp>
          <p:nvSpPr>
            <p:cNvPr id="78" name="文本框 77"/>
            <p:cNvSpPr txBox="1"/>
            <p:nvPr/>
          </p:nvSpPr>
          <p:spPr>
            <a:xfrm>
              <a:off x="12087" y="6954"/>
              <a:ext cx="809" cy="580"/>
            </a:xfrm>
            <a:prstGeom prst="rect">
              <a:avLst/>
            </a:prstGeom>
            <a:noFill/>
          </p:spPr>
          <p:txBody>
            <a:bodyPr wrap="square" rtlCol="0">
              <a:spAutoFit/>
            </a:bodyPr>
            <a:p>
              <a:pPr algn="ctr"/>
              <a:r>
                <a:rPr lang="zh-CN" altLang="en-US"/>
                <a:t>水</a:t>
              </a:r>
              <a:endParaRPr lang="zh-CN" altLang="en-US"/>
            </a:p>
          </p:txBody>
        </p:sp>
        <p:sp>
          <p:nvSpPr>
            <p:cNvPr id="79" name="文本框 78"/>
            <p:cNvSpPr txBox="1"/>
            <p:nvPr/>
          </p:nvSpPr>
          <p:spPr>
            <a:xfrm>
              <a:off x="5283" y="6954"/>
              <a:ext cx="809" cy="580"/>
            </a:xfrm>
            <a:prstGeom prst="rect">
              <a:avLst/>
            </a:prstGeom>
            <a:noFill/>
          </p:spPr>
          <p:txBody>
            <a:bodyPr wrap="square" rtlCol="0">
              <a:spAutoFit/>
            </a:bodyPr>
            <a:p>
              <a:pPr algn="ctr"/>
              <a:r>
                <a:rPr lang="zh-CN" altLang="en-US"/>
                <a:t>风</a:t>
              </a:r>
              <a:endParaRPr lang="zh-CN" altLang="en-US"/>
            </a:p>
          </p:txBody>
        </p:sp>
        <p:sp>
          <p:nvSpPr>
            <p:cNvPr id="80" name="文本框 79"/>
            <p:cNvSpPr txBox="1"/>
            <p:nvPr/>
          </p:nvSpPr>
          <p:spPr>
            <a:xfrm>
              <a:off x="6908" y="6954"/>
              <a:ext cx="809" cy="580"/>
            </a:xfrm>
            <a:prstGeom prst="rect">
              <a:avLst/>
            </a:prstGeom>
            <a:noFill/>
          </p:spPr>
          <p:txBody>
            <a:bodyPr wrap="square" rtlCol="0">
              <a:spAutoFit/>
            </a:bodyPr>
            <a:p>
              <a:pPr algn="ctr"/>
              <a:r>
                <a:rPr lang="zh-CN" altLang="en-US"/>
                <a:t>火</a:t>
              </a:r>
              <a:endParaRPr lang="zh-CN" altLang="en-US"/>
            </a:p>
          </p:txBody>
        </p:sp>
        <p:sp>
          <p:nvSpPr>
            <p:cNvPr id="81" name="文本框 80"/>
            <p:cNvSpPr txBox="1"/>
            <p:nvPr/>
          </p:nvSpPr>
          <p:spPr>
            <a:xfrm>
              <a:off x="15488" y="6954"/>
              <a:ext cx="809" cy="580"/>
            </a:xfrm>
            <a:prstGeom prst="rect">
              <a:avLst/>
            </a:prstGeom>
            <a:noFill/>
          </p:spPr>
          <p:txBody>
            <a:bodyPr wrap="square" rtlCol="0">
              <a:spAutoFit/>
            </a:bodyPr>
            <a:p>
              <a:pPr algn="ctr"/>
              <a:r>
                <a:rPr lang="zh-CN" altLang="en-US"/>
                <a:t>地</a:t>
              </a:r>
              <a:endParaRPr lang="zh-CN" altLang="en-US"/>
            </a:p>
          </p:txBody>
        </p:sp>
        <p:sp>
          <p:nvSpPr>
            <p:cNvPr id="83" name="下箭头 82"/>
            <p:cNvSpPr/>
            <p:nvPr/>
          </p:nvSpPr>
          <p:spPr>
            <a:xfrm>
              <a:off x="3340"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下箭头 83"/>
            <p:cNvSpPr/>
            <p:nvPr/>
          </p:nvSpPr>
          <p:spPr>
            <a:xfrm>
              <a:off x="5040"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5" name="下箭头 84"/>
            <p:cNvSpPr/>
            <p:nvPr/>
          </p:nvSpPr>
          <p:spPr>
            <a:xfrm>
              <a:off x="6741"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6" name="下箭头 85"/>
            <p:cNvSpPr/>
            <p:nvPr/>
          </p:nvSpPr>
          <p:spPr>
            <a:xfrm>
              <a:off x="8442"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7" name="下箭头 86"/>
            <p:cNvSpPr/>
            <p:nvPr/>
          </p:nvSpPr>
          <p:spPr>
            <a:xfrm>
              <a:off x="10143"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8" name="下箭头 87"/>
            <p:cNvSpPr/>
            <p:nvPr/>
          </p:nvSpPr>
          <p:spPr>
            <a:xfrm>
              <a:off x="11844"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下箭头 88"/>
            <p:cNvSpPr/>
            <p:nvPr/>
          </p:nvSpPr>
          <p:spPr>
            <a:xfrm>
              <a:off x="13544"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0" name="下箭头 89"/>
            <p:cNvSpPr/>
            <p:nvPr/>
          </p:nvSpPr>
          <p:spPr>
            <a:xfrm>
              <a:off x="15245" y="7873"/>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1" name="弧形 90"/>
            <p:cNvSpPr/>
            <p:nvPr/>
          </p:nvSpPr>
          <p:spPr>
            <a:xfrm rot="18900000">
              <a:off x="3150" y="8844"/>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2" name="弧形 91"/>
            <p:cNvSpPr/>
            <p:nvPr/>
          </p:nvSpPr>
          <p:spPr>
            <a:xfrm rot="18900000">
              <a:off x="3147" y="901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3" name="弧形 92"/>
            <p:cNvSpPr/>
            <p:nvPr/>
          </p:nvSpPr>
          <p:spPr>
            <a:xfrm rot="18900000">
              <a:off x="3147" y="918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7" name="弧形 96"/>
            <p:cNvSpPr/>
            <p:nvPr/>
          </p:nvSpPr>
          <p:spPr>
            <a:xfrm rot="18900000">
              <a:off x="4850" y="8844"/>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8" name="弧形 97"/>
            <p:cNvSpPr/>
            <p:nvPr/>
          </p:nvSpPr>
          <p:spPr>
            <a:xfrm rot="18900000">
              <a:off x="4847" y="901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99" name="弧形 98"/>
            <p:cNvSpPr/>
            <p:nvPr/>
          </p:nvSpPr>
          <p:spPr>
            <a:xfrm rot="18900000">
              <a:off x="4847" y="918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0" name="弧形 99"/>
            <p:cNvSpPr/>
            <p:nvPr/>
          </p:nvSpPr>
          <p:spPr>
            <a:xfrm rot="18900000">
              <a:off x="6551" y="8844"/>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1" name="弧形 100"/>
            <p:cNvSpPr/>
            <p:nvPr/>
          </p:nvSpPr>
          <p:spPr>
            <a:xfrm rot="18900000">
              <a:off x="6548" y="901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2" name="弧形 101"/>
            <p:cNvSpPr/>
            <p:nvPr/>
          </p:nvSpPr>
          <p:spPr>
            <a:xfrm rot="18900000">
              <a:off x="6548" y="918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3" name="弧形 102"/>
            <p:cNvSpPr/>
            <p:nvPr/>
          </p:nvSpPr>
          <p:spPr>
            <a:xfrm rot="18900000">
              <a:off x="8252" y="8844"/>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 name="弧形 103"/>
            <p:cNvSpPr/>
            <p:nvPr/>
          </p:nvSpPr>
          <p:spPr>
            <a:xfrm rot="18900000">
              <a:off x="8249" y="901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5" name="弧形 104"/>
            <p:cNvSpPr/>
            <p:nvPr/>
          </p:nvSpPr>
          <p:spPr>
            <a:xfrm rot="18900000">
              <a:off x="8249" y="918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6" name="弧形 105"/>
            <p:cNvSpPr/>
            <p:nvPr/>
          </p:nvSpPr>
          <p:spPr>
            <a:xfrm rot="18900000">
              <a:off x="9953" y="8844"/>
              <a:ext cx="833"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7" name="弧形 106"/>
            <p:cNvSpPr/>
            <p:nvPr/>
          </p:nvSpPr>
          <p:spPr>
            <a:xfrm rot="18900000">
              <a:off x="9950" y="901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8" name="弧形 107"/>
            <p:cNvSpPr/>
            <p:nvPr/>
          </p:nvSpPr>
          <p:spPr>
            <a:xfrm rot="18900000">
              <a:off x="9950" y="918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9" name="弧形 108"/>
            <p:cNvSpPr/>
            <p:nvPr/>
          </p:nvSpPr>
          <p:spPr>
            <a:xfrm rot="18900000">
              <a:off x="11654" y="8844"/>
              <a:ext cx="833"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0" name="弧形 109"/>
            <p:cNvSpPr/>
            <p:nvPr/>
          </p:nvSpPr>
          <p:spPr>
            <a:xfrm rot="18900000">
              <a:off x="11651" y="901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19" name="弧形 118"/>
            <p:cNvSpPr/>
            <p:nvPr/>
          </p:nvSpPr>
          <p:spPr>
            <a:xfrm rot="18900000">
              <a:off x="11651" y="918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0" name="弧形 119"/>
            <p:cNvSpPr/>
            <p:nvPr/>
          </p:nvSpPr>
          <p:spPr>
            <a:xfrm rot="18900000">
              <a:off x="13354" y="8844"/>
              <a:ext cx="833"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1" name="弧形 120"/>
            <p:cNvSpPr/>
            <p:nvPr/>
          </p:nvSpPr>
          <p:spPr>
            <a:xfrm rot="18900000">
              <a:off x="13351" y="901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2" name="弧形 121"/>
            <p:cNvSpPr/>
            <p:nvPr/>
          </p:nvSpPr>
          <p:spPr>
            <a:xfrm rot="18900000">
              <a:off x="13351" y="9184"/>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3" name="弧形 122"/>
            <p:cNvSpPr/>
            <p:nvPr/>
          </p:nvSpPr>
          <p:spPr>
            <a:xfrm rot="18900000">
              <a:off x="15055" y="8844"/>
              <a:ext cx="833"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4" name="弧形 123"/>
            <p:cNvSpPr/>
            <p:nvPr/>
          </p:nvSpPr>
          <p:spPr>
            <a:xfrm rot="18900000">
              <a:off x="15052" y="901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25" name="弧形 124"/>
            <p:cNvSpPr/>
            <p:nvPr/>
          </p:nvSpPr>
          <p:spPr>
            <a:xfrm rot="18900000">
              <a:off x="15052" y="9184"/>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魔法阵的游戏性设计</a:t>
            </a:r>
            <a:r>
              <a:rPr lang="en-US" altLang="zh-CN"/>
              <a:t>——</a:t>
            </a:r>
            <a:r>
              <a:rPr lang="zh-CN" altLang="en-US"/>
              <a:t>符号选取与设定所指</a:t>
            </a:r>
            <a:endParaRPr lang="zh-CN" altLang="en-US"/>
          </a:p>
        </p:txBody>
      </p:sp>
      <p:sp>
        <p:nvSpPr>
          <p:cNvPr id="7" name="内容占位符 6"/>
          <p:cNvSpPr>
            <a:spLocks noGrp="1"/>
          </p:cNvSpPr>
          <p:nvPr>
            <p:ph idx="1"/>
          </p:nvPr>
        </p:nvSpPr>
        <p:spPr>
          <a:xfrm>
            <a:off x="875665" y="1606550"/>
            <a:ext cx="10784205" cy="905510"/>
          </a:xfrm>
        </p:spPr>
        <p:txBody>
          <a:bodyPr>
            <a:normAutofit/>
          </a:bodyPr>
          <a:p>
            <a:r>
              <a:rPr lang="zh-CN" altLang="en-US" sz="2000">
                <a:sym typeface="+mn-ea"/>
              </a:rPr>
              <a:t>再额外加上一些相关的符号，来充实画面：</a:t>
            </a:r>
            <a:endParaRPr lang="zh-CN" altLang="en-US" sz="2000">
              <a:sym typeface="+mn-ea"/>
            </a:endParaRPr>
          </a:p>
        </p:txBody>
      </p:sp>
      <p:grpSp>
        <p:nvGrpSpPr>
          <p:cNvPr id="141" name="组合 140"/>
          <p:cNvGrpSpPr/>
          <p:nvPr/>
        </p:nvGrpSpPr>
        <p:grpSpPr>
          <a:xfrm>
            <a:off x="2945765" y="2165350"/>
            <a:ext cx="6300470" cy="3331210"/>
            <a:chOff x="3044" y="3425"/>
            <a:chExt cx="9922" cy="5246"/>
          </a:xfrm>
        </p:grpSpPr>
        <p:sp>
          <p:nvSpPr>
            <p:cNvPr id="132" name="弧形 131"/>
            <p:cNvSpPr/>
            <p:nvPr/>
          </p:nvSpPr>
          <p:spPr>
            <a:xfrm rot="18900000">
              <a:off x="3286" y="7651"/>
              <a:ext cx="850" cy="850"/>
            </a:xfrm>
            <a:prstGeom prst="arc">
              <a:avLst>
                <a:gd name="adj1" fmla="val 16200000"/>
                <a:gd name="adj2" fmla="val 345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3" name="弧形 132"/>
            <p:cNvSpPr/>
            <p:nvPr/>
          </p:nvSpPr>
          <p:spPr>
            <a:xfrm rot="18900000">
              <a:off x="3286" y="7821"/>
              <a:ext cx="850"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6" name="图片 5" descr="Cricle_2_005(1)"/>
            <p:cNvPicPr>
              <a:picLocks noChangeAspect="1"/>
            </p:cNvPicPr>
            <p:nvPr/>
          </p:nvPicPr>
          <p:blipFill>
            <a:blip r:embed="rId1"/>
            <a:stretch>
              <a:fillRect/>
            </a:stretch>
          </p:blipFill>
          <p:spPr>
            <a:xfrm>
              <a:off x="4887" y="3425"/>
              <a:ext cx="4819" cy="4819"/>
            </a:xfrm>
            <a:prstGeom prst="rect">
              <a:avLst/>
            </a:prstGeom>
          </p:spPr>
        </p:pic>
        <p:cxnSp>
          <p:nvCxnSpPr>
            <p:cNvPr id="71" name="直接连接符 70"/>
            <p:cNvCxnSpPr/>
            <p:nvPr/>
          </p:nvCxnSpPr>
          <p:spPr>
            <a:xfrm flipH="1" flipV="1">
              <a:off x="4188" y="7476"/>
              <a:ext cx="2031" cy="12"/>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cxnSp>
          <p:nvCxnSpPr>
            <p:cNvPr id="72" name="直接连接符 71"/>
            <p:cNvCxnSpPr/>
            <p:nvPr/>
          </p:nvCxnSpPr>
          <p:spPr>
            <a:xfrm flipV="1">
              <a:off x="7753" y="4081"/>
              <a:ext cx="2381" cy="8"/>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73" name="文本框 72"/>
            <p:cNvSpPr txBox="1"/>
            <p:nvPr/>
          </p:nvSpPr>
          <p:spPr>
            <a:xfrm>
              <a:off x="10138" y="3879"/>
              <a:ext cx="2829" cy="531"/>
            </a:xfrm>
            <a:prstGeom prst="rect">
              <a:avLst/>
            </a:prstGeom>
            <a:noFill/>
          </p:spPr>
          <p:txBody>
            <a:bodyPr wrap="square" rtlCol="0">
              <a:spAutoFit/>
            </a:bodyPr>
            <a:p>
              <a:r>
                <a:rPr lang="en-US" altLang="zh-CN" sz="1600"/>
                <a:t>“</a:t>
              </a:r>
              <a:r>
                <a:rPr lang="zh-CN" altLang="en-US" sz="1600"/>
                <a:t>离</a:t>
              </a:r>
              <a:r>
                <a:rPr lang="en-US" altLang="zh-CN" sz="1600"/>
                <a:t>”</a:t>
              </a:r>
              <a:r>
                <a:rPr lang="zh-CN" altLang="en-US" sz="1600"/>
                <a:t>字的行书写法</a:t>
              </a:r>
              <a:endParaRPr lang="zh-CN" altLang="en-US" sz="1600"/>
            </a:p>
          </p:txBody>
        </p:sp>
        <p:sp>
          <p:nvSpPr>
            <p:cNvPr id="82" name="圆角矩形 81"/>
            <p:cNvSpPr/>
            <p:nvPr/>
          </p:nvSpPr>
          <p:spPr>
            <a:xfrm>
              <a:off x="3044" y="3715"/>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4" name="圆角矩形 93"/>
            <p:cNvSpPr/>
            <p:nvPr/>
          </p:nvSpPr>
          <p:spPr>
            <a:xfrm>
              <a:off x="3044" y="396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5" name="圆角矩形 94"/>
            <p:cNvSpPr/>
            <p:nvPr/>
          </p:nvSpPr>
          <p:spPr>
            <a:xfrm>
              <a:off x="3044" y="4223"/>
              <a:ext cx="678"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96" name="圆角矩形 95"/>
            <p:cNvSpPr/>
            <p:nvPr/>
          </p:nvSpPr>
          <p:spPr>
            <a:xfrm>
              <a:off x="3439" y="3969"/>
              <a:ext cx="283" cy="12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6" name="文本框 125"/>
            <p:cNvSpPr txBox="1"/>
            <p:nvPr/>
          </p:nvSpPr>
          <p:spPr>
            <a:xfrm>
              <a:off x="3646" y="3739"/>
              <a:ext cx="809" cy="580"/>
            </a:xfrm>
            <a:prstGeom prst="rect">
              <a:avLst/>
            </a:prstGeom>
            <a:noFill/>
          </p:spPr>
          <p:txBody>
            <a:bodyPr wrap="square" rtlCol="0">
              <a:spAutoFit/>
            </a:bodyPr>
            <a:p>
              <a:pPr algn="ctr"/>
              <a:r>
                <a:rPr lang="zh-CN" altLang="en-US"/>
                <a:t>离</a:t>
              </a:r>
              <a:endParaRPr lang="zh-CN" altLang="en-US"/>
            </a:p>
          </p:txBody>
        </p:sp>
        <p:pic>
          <p:nvPicPr>
            <p:cNvPr id="127" name="图片 126" descr="fire"/>
            <p:cNvPicPr>
              <a:picLocks noChangeAspect="1"/>
            </p:cNvPicPr>
            <p:nvPr/>
          </p:nvPicPr>
          <p:blipFill>
            <a:blip r:embed="rId2"/>
            <a:stretch>
              <a:fillRect/>
            </a:stretch>
          </p:blipFill>
          <p:spPr>
            <a:xfrm>
              <a:off x="3044" y="5604"/>
              <a:ext cx="567" cy="567"/>
            </a:xfrm>
            <a:prstGeom prst="rect">
              <a:avLst/>
            </a:prstGeom>
          </p:spPr>
        </p:pic>
        <p:sp>
          <p:nvSpPr>
            <p:cNvPr id="128" name="下箭头 127"/>
            <p:cNvSpPr/>
            <p:nvPr/>
          </p:nvSpPr>
          <p:spPr>
            <a:xfrm>
              <a:off x="3479" y="4594"/>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9" name="文本框 128"/>
            <p:cNvSpPr txBox="1"/>
            <p:nvPr/>
          </p:nvSpPr>
          <p:spPr>
            <a:xfrm>
              <a:off x="3646" y="5591"/>
              <a:ext cx="809" cy="580"/>
            </a:xfrm>
            <a:prstGeom prst="rect">
              <a:avLst/>
            </a:prstGeom>
            <a:noFill/>
          </p:spPr>
          <p:txBody>
            <a:bodyPr wrap="square" rtlCol="0">
              <a:spAutoFit/>
            </a:bodyPr>
            <a:p>
              <a:pPr algn="ctr"/>
              <a:r>
                <a:rPr lang="zh-CN" altLang="en-US"/>
                <a:t>火</a:t>
              </a:r>
              <a:endParaRPr lang="zh-CN" altLang="en-US"/>
            </a:p>
          </p:txBody>
        </p:sp>
        <p:sp>
          <p:nvSpPr>
            <p:cNvPr id="130" name="下箭头 129"/>
            <p:cNvSpPr/>
            <p:nvPr/>
          </p:nvSpPr>
          <p:spPr>
            <a:xfrm>
              <a:off x="3479" y="6510"/>
              <a:ext cx="465" cy="645"/>
            </a:xfrm>
            <a:prstGeom prst="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1" name="弧形 130"/>
            <p:cNvSpPr/>
            <p:nvPr/>
          </p:nvSpPr>
          <p:spPr>
            <a:xfrm rot="18900000">
              <a:off x="3289" y="7481"/>
              <a:ext cx="833" cy="850"/>
            </a:xfrm>
            <a:prstGeom prst="arc">
              <a:avLst>
                <a:gd name="adj1" fmla="val 16200000"/>
                <a:gd name="adj2" fmla="val 3458"/>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34" name="矩形 133"/>
            <p:cNvSpPr/>
            <p:nvPr/>
          </p:nvSpPr>
          <p:spPr>
            <a:xfrm>
              <a:off x="7260" y="3996"/>
              <a:ext cx="493" cy="552"/>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135" name="矩形 134"/>
            <p:cNvSpPr/>
            <p:nvPr/>
          </p:nvSpPr>
          <p:spPr>
            <a:xfrm>
              <a:off x="8889" y="5239"/>
              <a:ext cx="301" cy="552"/>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cxnSp>
          <p:nvCxnSpPr>
            <p:cNvPr id="136" name="直接连接符 135"/>
            <p:cNvCxnSpPr/>
            <p:nvPr/>
          </p:nvCxnSpPr>
          <p:spPr>
            <a:xfrm flipV="1">
              <a:off x="9190" y="5511"/>
              <a:ext cx="964" cy="8"/>
            </a:xfrm>
            <a:prstGeom prst="line">
              <a:avLst/>
            </a:prstGeom>
            <a:ln>
              <a:solidFill>
                <a:srgbClr val="FF0000"/>
              </a:solidFill>
              <a:headEnd type="oval"/>
              <a:tailEnd type="none"/>
            </a:ln>
          </p:spPr>
          <p:style>
            <a:lnRef idx="3">
              <a:schemeClr val="accent2"/>
            </a:lnRef>
            <a:fillRef idx="0">
              <a:schemeClr val="accent2"/>
            </a:fillRef>
            <a:effectRef idx="2">
              <a:schemeClr val="accent2"/>
            </a:effectRef>
            <a:fontRef idx="minor">
              <a:schemeClr val="tx1"/>
            </a:fontRef>
          </p:style>
        </p:cxnSp>
        <p:sp>
          <p:nvSpPr>
            <p:cNvPr id="137" name="文本框 136"/>
            <p:cNvSpPr txBox="1"/>
            <p:nvPr/>
          </p:nvSpPr>
          <p:spPr>
            <a:xfrm>
              <a:off x="10138" y="5249"/>
              <a:ext cx="2829" cy="531"/>
            </a:xfrm>
            <a:prstGeom prst="rect">
              <a:avLst/>
            </a:prstGeom>
            <a:noFill/>
          </p:spPr>
          <p:txBody>
            <a:bodyPr wrap="square" rtlCol="0">
              <a:spAutoFit/>
            </a:bodyPr>
            <a:p>
              <a:r>
                <a:rPr lang="en-US" altLang="zh-CN" sz="1600"/>
                <a:t>“FIRE”</a:t>
              </a:r>
              <a:r>
                <a:rPr lang="zh-CN" altLang="en-US" sz="1600"/>
                <a:t>的艺术字体</a:t>
              </a:r>
              <a:endParaRPr lang="zh-CN" altLang="en-US" sz="1600"/>
            </a:p>
          </p:txBody>
        </p:sp>
      </p:grpSp>
      <p:sp>
        <p:nvSpPr>
          <p:cNvPr id="139" name="内容占位符 2"/>
          <p:cNvSpPr>
            <a:spLocks noGrp="1"/>
          </p:cNvSpPr>
          <p:nvPr/>
        </p:nvSpPr>
        <p:spPr>
          <a:xfrm>
            <a:off x="838200" y="5312410"/>
            <a:ext cx="10515600" cy="864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a:sym typeface="+mn-ea"/>
              </a:rPr>
              <a:t>其实每添加一种符号就可以设定一个新的符号所指，也就是额外技能机制，但是这里就不做额外设计了，上述符号的不同能指所对应的都是一种所指，也就是一种魔法元素。</a:t>
            </a:r>
            <a:endParaRPr lang="zh-CN" altLang="en-US"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魔法阵的游戏性设计</a:t>
            </a:r>
            <a:r>
              <a:rPr lang="en-US" altLang="zh-CN"/>
              <a:t>——</a:t>
            </a:r>
            <a:r>
              <a:rPr lang="zh-CN" altLang="en-US"/>
              <a:t>符号选取与设定所指</a:t>
            </a:r>
            <a:endParaRPr lang="zh-CN" altLang="en-US"/>
          </a:p>
        </p:txBody>
      </p:sp>
      <p:sp>
        <p:nvSpPr>
          <p:cNvPr id="3" name="内容占位符 2"/>
          <p:cNvSpPr/>
          <p:nvPr>
            <p:ph idx="1"/>
          </p:nvPr>
        </p:nvSpPr>
        <p:spPr>
          <a:xfrm>
            <a:off x="838200" y="1816100"/>
            <a:ext cx="10515600" cy="2218690"/>
          </a:xfrm>
        </p:spPr>
        <p:txBody>
          <a:bodyPr/>
          <a:p>
            <a:pPr fontAlgn="auto">
              <a:lnSpc>
                <a:spcPct val="100000"/>
              </a:lnSpc>
            </a:pPr>
            <a:r>
              <a:rPr lang="zh-CN" altLang="en-US" sz="2400"/>
              <a:t>对于芒星与魔法引的符号，由于其所指是为了确定技能数值，又因为它们的外形可以看做是一个回路系统，类似于电路图，所以这里借鉴电路的逻辑，以芒星上数值最小的边，作为技能的数值基础。对于魔法引中的数值符号，这里直接带入通用的数字符号，在后面的具体实现中，选用了篆书中一到九的字体作为魔法引的数字符号。</a:t>
            </a:r>
            <a:endParaRPr lang="zh-CN" altLang="en-US" sz="2400"/>
          </a:p>
        </p:txBody>
      </p:sp>
      <p:grpSp>
        <p:nvGrpSpPr>
          <p:cNvPr id="40" name="组合 39"/>
          <p:cNvGrpSpPr/>
          <p:nvPr/>
        </p:nvGrpSpPr>
        <p:grpSpPr>
          <a:xfrm>
            <a:off x="2291080" y="4034790"/>
            <a:ext cx="8814435" cy="2475865"/>
            <a:chOff x="2890" y="6000"/>
            <a:chExt cx="13881" cy="3899"/>
          </a:xfrm>
        </p:grpSpPr>
        <p:grpSp>
          <p:nvGrpSpPr>
            <p:cNvPr id="20" name="组合 19"/>
            <p:cNvGrpSpPr/>
            <p:nvPr/>
          </p:nvGrpSpPr>
          <p:grpSpPr>
            <a:xfrm>
              <a:off x="2890" y="6875"/>
              <a:ext cx="3024" cy="3024"/>
              <a:chOff x="1853" y="5960"/>
              <a:chExt cx="3024" cy="3024"/>
            </a:xfrm>
          </p:grpSpPr>
          <p:cxnSp>
            <p:nvCxnSpPr>
              <p:cNvPr id="8" name="直接连接符 7"/>
              <p:cNvCxnSpPr>
                <a:endCxn id="5" idx="3"/>
              </p:cNvCxnSpPr>
              <p:nvPr/>
            </p:nvCxnSpPr>
            <p:spPr>
              <a:xfrm>
                <a:off x="3437" y="6683"/>
                <a:ext cx="545" cy="1787"/>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5" idx="2"/>
              </p:cNvCxnSpPr>
              <p:nvPr/>
            </p:nvCxnSpPr>
            <p:spPr>
              <a:xfrm flipH="1">
                <a:off x="2749" y="7403"/>
                <a:ext cx="1416" cy="1067"/>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5" idx="1"/>
              </p:cNvCxnSpPr>
              <p:nvPr/>
            </p:nvCxnSpPr>
            <p:spPr>
              <a:xfrm flipH="1" flipV="1">
                <a:off x="2368" y="7237"/>
                <a:ext cx="1399" cy="1051"/>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5" idx="0"/>
              </p:cNvCxnSpPr>
              <p:nvPr/>
            </p:nvCxnSpPr>
            <p:spPr>
              <a:xfrm flipV="1">
                <a:off x="2845" y="6475"/>
                <a:ext cx="521" cy="1678"/>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665" y="7223"/>
                <a:ext cx="1698" cy="14"/>
              </a:xfrm>
              <a:prstGeom prst="line">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3108" y="5960"/>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A</a:t>
                </a:r>
                <a:endParaRPr lang="en-US" altLang="zh-CN">
                  <a:solidFill>
                    <a:schemeClr val="tx1"/>
                  </a:solidFill>
                </a:endParaRPr>
              </a:p>
            </p:txBody>
          </p:sp>
          <p:sp>
            <p:nvSpPr>
              <p:cNvPr id="14" name="椭圆 13"/>
              <p:cNvSpPr/>
              <p:nvPr/>
            </p:nvSpPr>
            <p:spPr>
              <a:xfrm>
                <a:off x="1853" y="6895"/>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E</a:t>
                </a:r>
                <a:endParaRPr lang="en-US" altLang="zh-CN">
                  <a:solidFill>
                    <a:schemeClr val="tx1"/>
                  </a:solidFill>
                </a:endParaRPr>
              </a:p>
            </p:txBody>
          </p:sp>
          <p:sp>
            <p:nvSpPr>
              <p:cNvPr id="15" name="椭圆 14"/>
              <p:cNvSpPr/>
              <p:nvPr/>
            </p:nvSpPr>
            <p:spPr>
              <a:xfrm>
                <a:off x="4363" y="6895"/>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B</a:t>
                </a:r>
                <a:endParaRPr lang="en-US" altLang="zh-CN">
                  <a:solidFill>
                    <a:schemeClr val="tx1"/>
                  </a:solidFill>
                </a:endParaRPr>
              </a:p>
            </p:txBody>
          </p:sp>
          <p:sp>
            <p:nvSpPr>
              <p:cNvPr id="16" name="椭圆 15"/>
              <p:cNvSpPr/>
              <p:nvPr/>
            </p:nvSpPr>
            <p:spPr>
              <a:xfrm>
                <a:off x="3848" y="8438"/>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C</a:t>
                </a:r>
                <a:endParaRPr lang="en-US" altLang="zh-CN">
                  <a:solidFill>
                    <a:schemeClr val="tx1"/>
                  </a:solidFill>
                </a:endParaRPr>
              </a:p>
            </p:txBody>
          </p:sp>
          <p:sp>
            <p:nvSpPr>
              <p:cNvPr id="17" name="椭圆 16"/>
              <p:cNvSpPr/>
              <p:nvPr/>
            </p:nvSpPr>
            <p:spPr>
              <a:xfrm>
                <a:off x="2368" y="8470"/>
                <a:ext cx="515" cy="51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D</a:t>
                </a:r>
                <a:endParaRPr lang="en-US" altLang="zh-CN">
                  <a:solidFill>
                    <a:schemeClr val="tx1"/>
                  </a:solidFill>
                </a:endParaRPr>
              </a:p>
            </p:txBody>
          </p:sp>
          <p:sp>
            <p:nvSpPr>
              <p:cNvPr id="18" name="五角星 17"/>
              <p:cNvSpPr/>
              <p:nvPr/>
            </p:nvSpPr>
            <p:spPr>
              <a:xfrm>
                <a:off x="2652" y="6793"/>
                <a:ext cx="1427" cy="1427"/>
              </a:xfrm>
              <a:prstGeom prst="star5">
                <a:avLst/>
              </a:prstGeom>
              <a:noFill/>
              <a:ln w="635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1" name="右箭头 20"/>
            <p:cNvSpPr/>
            <p:nvPr/>
          </p:nvSpPr>
          <p:spPr>
            <a:xfrm>
              <a:off x="6088" y="8396"/>
              <a:ext cx="1188" cy="564"/>
            </a:xfrm>
            <a:prstGeom prst="right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2" name="直接连接符 21"/>
            <p:cNvCxnSpPr/>
            <p:nvPr/>
          </p:nvCxnSpPr>
          <p:spPr>
            <a:xfrm>
              <a:off x="7740" y="6187"/>
              <a:ext cx="0" cy="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725" y="6172"/>
              <a:ext cx="2154" cy="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755" y="7022"/>
              <a:ext cx="5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9879" y="6172"/>
              <a:ext cx="0" cy="8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8425" y="7017"/>
              <a:ext cx="1464" cy="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290" y="6824"/>
              <a:ext cx="5" cy="3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8425" y="6923"/>
              <a:ext cx="5" cy="1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7645" y="6407"/>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p:nvSpPr>
          <p:spPr>
            <a:xfrm rot="5400000">
              <a:off x="8142" y="5994"/>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nvSpPr>
          <p:spPr>
            <a:xfrm rot="5400000">
              <a:off x="8704" y="5993"/>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rot="5400000">
              <a:off x="9074" y="6834"/>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9781" y="6412"/>
              <a:ext cx="195" cy="37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流程图: 汇总连接 35"/>
            <p:cNvSpPr/>
            <p:nvPr/>
          </p:nvSpPr>
          <p:spPr>
            <a:xfrm>
              <a:off x="9253" y="6000"/>
              <a:ext cx="360" cy="360"/>
            </a:xfrm>
            <a:prstGeom prst="flowChartSummingJunction">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37" name="文本框 36"/>
                <p:cNvSpPr txBox="1"/>
                <p:nvPr/>
              </p:nvSpPr>
              <p:spPr>
                <a:xfrm>
                  <a:off x="7413" y="8332"/>
                  <a:ext cx="9358" cy="966"/>
                </a:xfrm>
                <a:prstGeom prst="rect">
                  <a:avLst/>
                </a:prstGeom>
                <a:noFill/>
              </p:spPr>
              <p:txBody>
                <a:bodyPr wrap="square" rtlCol="0" anchor="t">
                  <a:spAutoFit/>
                </a:bodyPr>
                <a:p>
                  <a:pPr algn="l"/>
                  <a14:m>
                    <m:oMathPara xmlns:m="http://schemas.openxmlformats.org/officeDocument/2006/math">
                      <m:oMathParaPr>
                        <m:jc m:val="centerGroup"/>
                      </m:oMathParaPr>
                      <m:oMath xmlns:m="http://schemas.openxmlformats.org/officeDocument/2006/math">
                        <m:r>
                          <a:rPr lang="en-US" altLang="zh-CN" sz="2000" i="1">
                            <a:latin typeface="Cambria Math" panose="02040503050406030204" charset="0"/>
                            <a:cs typeface="Cambria Math" panose="02040503050406030204" charset="0"/>
                          </a:rPr>
                          <m:t>芒星数值=</m:t>
                        </m:r>
                        <m:nary>
                          <m:naryPr>
                            <m:chr m:val="∑"/>
                            <m:limLoc m:val="undOvr"/>
                            <m:subHide m:val="on"/>
                            <m:supHide m:val="on"/>
                            <m:ctrlPr>
                              <a:rPr lang="en-US" altLang="zh-CN" sz="2000" i="1">
                                <a:latin typeface="Cambria Math" panose="02040503050406030204" charset="0"/>
                                <a:cs typeface="Cambria Math" panose="02040503050406030204" charset="0"/>
                              </a:rPr>
                            </m:ctrlPr>
                          </m:naryPr>
                          <m:sub/>
                          <m:sup/>
                          <m:e>
                            <m:r>
                              <a:rPr lang="en-US" altLang="zh-CN" sz="2000" i="1">
                                <a:latin typeface="Cambria Math" panose="02040503050406030204" charset="0"/>
                                <a:cs typeface="Cambria Math" panose="02040503050406030204" charset="0"/>
                              </a:rPr>
                              <m:t>魔法引</m:t>
                            </m:r>
                          </m:e>
                        </m:nary>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𝑀𝑖𝑛</m:t>
                        </m:r>
                        <m:d>
                          <m:dPr>
                            <m:begChr m:val="{"/>
                            <m:endChr m:val="}"/>
                            <m:ctrlPr>
                              <a:rPr lang="en-US" altLang="zh-CN" sz="2000" i="1">
                                <a:latin typeface="Cambria Math" panose="02040503050406030204" charset="0"/>
                                <a:cs typeface="Cambria Math" panose="02040503050406030204" charset="0"/>
                              </a:rPr>
                            </m:ctrlPr>
                          </m:dPr>
                          <m:e>
                            <m:d>
                              <m:dPr>
                                <m:ctrlPr>
                                  <a:rPr lang="en-US" altLang="zh-CN" sz="2000" i="1">
                                    <a:latin typeface="Cambria Math" panose="02040503050406030204" charset="0"/>
                                    <a:cs typeface="Cambria Math" panose="02040503050406030204" charset="0"/>
                                  </a:rPr>
                                </m:ctrlPr>
                              </m:dPr>
                              <m:e>
                                <m:r>
                                  <a:rPr lang="en-US" altLang="zh-CN" sz="2000" i="1">
                                    <a:latin typeface="Cambria Math" panose="02040503050406030204" charset="0"/>
                                    <a:cs typeface="Cambria Math" panose="02040503050406030204" charset="0"/>
                                  </a:rPr>
                                  <m:t>𝐴</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𝐶</m:t>
                                </m:r>
                              </m:e>
                            </m:d>
                            <m:r>
                              <a:rPr lang="en-US" altLang="zh-CN" sz="2000" i="1">
                                <a:latin typeface="Cambria Math" panose="02040503050406030204" charset="0"/>
                                <a:cs typeface="Cambria Math" panose="02040503050406030204" charset="0"/>
                              </a:rPr>
                              <m:t>,</m:t>
                            </m:r>
                            <m:d>
                              <m:dPr>
                                <m:ctrlPr>
                                  <a:rPr lang="en-US" altLang="zh-CN" sz="2000" i="1">
                                    <a:latin typeface="Cambria Math" panose="02040503050406030204" charset="0"/>
                                    <a:cs typeface="Cambria Math" panose="02040503050406030204" charset="0"/>
                                  </a:rPr>
                                </m:ctrlPr>
                              </m:dPr>
                              <m:e>
                                <m:r>
                                  <a:rPr lang="en-US" altLang="zh-CN" sz="2000" i="1">
                                    <a:latin typeface="Cambria Math" panose="02040503050406030204" charset="0"/>
                                    <a:cs typeface="Cambria Math" panose="02040503050406030204" charset="0"/>
                                  </a:rPr>
                                  <m:t>𝐵</m:t>
                                </m:r>
                                <m:r>
                                  <a:rPr lang="en-US" altLang="zh-CN" sz="2000" i="1">
                                    <a:latin typeface="Cambria Math" panose="02040503050406030204" charset="0"/>
                                    <a:cs typeface="Cambria Math" panose="02040503050406030204" charset="0"/>
                                  </a:rPr>
                                  <m:t>+</m:t>
                                </m:r>
                                <m:r>
                                  <a:rPr lang="en-US" altLang="zh-CN" sz="2000" i="1">
                                    <a:latin typeface="Cambria Math" panose="02040503050406030204" charset="0"/>
                                    <a:cs typeface="Cambria Math" panose="02040503050406030204" charset="0"/>
                                  </a:rPr>
                                  <m:t>𝐷</m:t>
                                </m:r>
                              </m:e>
                            </m:d>
                            <m:r>
                              <a:rPr lang="en-US" altLang="zh-CN" sz="2000" i="1">
                                <a:latin typeface="Cambria Math" panose="02040503050406030204" charset="0"/>
                                <a:cs typeface="Cambria Math" panose="02040503050406030204" charset="0"/>
                              </a:rPr>
                              <m:t>...</m:t>
                            </m:r>
                          </m:e>
                        </m:d>
                      </m:oMath>
                    </m:oMathPara>
                  </a14:m>
                  <a:endParaRPr lang="en-US" altLang="zh-CN" sz="2000" i="1">
                    <a:latin typeface="Cambria Math" panose="02040503050406030204" charset="0"/>
                    <a:cs typeface="Cambria Math" panose="02040503050406030204" charset="0"/>
                  </a:endParaRPr>
                </a:p>
              </p:txBody>
            </p:sp>
          </mc:Choice>
          <mc:Fallback>
            <p:sp>
              <p:nvSpPr>
                <p:cNvPr id="37" name="文本框 36"/>
                <p:cNvSpPr txBox="1">
                  <a:spLocks noRot="1" noChangeAspect="1" noMove="1" noResize="1" noEditPoints="1" noAdjustHandles="1" noChangeArrowheads="1" noChangeShapeType="1" noTextEdit="1"/>
                </p:cNvSpPr>
                <p:nvPr/>
              </p:nvSpPr>
              <p:spPr>
                <a:xfrm>
                  <a:off x="7413" y="8332"/>
                  <a:ext cx="9358" cy="966"/>
                </a:xfrm>
                <a:prstGeom prst="rect">
                  <a:avLst/>
                </a:prstGeom>
                <a:blipFill rotWithShape="1">
                  <a:blip r:embed="rId1"/>
                </a:blipFill>
              </p:spPr>
              <p:txBody>
                <a:bodyPr/>
                <a:lstStyle/>
                <a:p>
                  <a:r>
                    <a:rPr lang="zh-CN" altLang="en-US">
                      <a:noFill/>
                    </a:rPr>
                    <a:t> </a:t>
                  </a:r>
                </a:p>
              </p:txBody>
            </p:sp>
          </mc:Fallback>
        </mc:AlternateContent>
        <p:sp>
          <p:nvSpPr>
            <p:cNvPr id="38" name="文本框 37"/>
            <p:cNvSpPr txBox="1"/>
            <p:nvPr/>
          </p:nvSpPr>
          <p:spPr>
            <a:xfrm>
              <a:off x="5641" y="6506"/>
              <a:ext cx="1022" cy="531"/>
            </a:xfrm>
            <a:prstGeom prst="rect">
              <a:avLst/>
            </a:prstGeom>
            <a:noFill/>
          </p:spPr>
          <p:txBody>
            <a:bodyPr wrap="square" rtlCol="0">
              <a:spAutoFit/>
            </a:bodyPr>
            <a:p>
              <a:r>
                <a:rPr lang="zh-CN" altLang="en-US" sz="1600"/>
                <a:t>类比</a:t>
              </a:r>
              <a:endParaRPr lang="zh-CN" altLang="en-US" sz="1600"/>
            </a:p>
          </p:txBody>
        </p:sp>
        <p:sp>
          <p:nvSpPr>
            <p:cNvPr id="39" name="上下箭头 38"/>
            <p:cNvSpPr/>
            <p:nvPr/>
          </p:nvSpPr>
          <p:spPr>
            <a:xfrm rot="3720000">
              <a:off x="6303" y="6494"/>
              <a:ext cx="481" cy="1439"/>
            </a:xfrm>
            <a:prstGeom prst="upDownArrow">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3" name="内容占位符 2"/>
          <p:cNvSpPr>
            <a:spLocks noGrp="1"/>
          </p:cNvSpPr>
          <p:nvPr>
            <p:ph idx="1"/>
          </p:nvPr>
        </p:nvSpPr>
        <p:spPr>
          <a:xfrm>
            <a:off x="838200" y="1691005"/>
            <a:ext cx="10784205" cy="1816735"/>
          </a:xfrm>
        </p:spPr>
        <p:txBody>
          <a:bodyPr>
            <a:normAutofit/>
          </a:bodyPr>
          <a:p>
            <a:r>
              <a:rPr lang="zh-CN" altLang="en-US"/>
              <a:t>这一部分主要介绍原型游戏的实现，以验证所讨论的魔法阵玩法的可行性。</a:t>
            </a:r>
            <a:endParaRPr lang="zh-CN" altLang="en-US"/>
          </a:p>
          <a:p>
            <a:r>
              <a:rPr lang="zh-CN" altLang="en-US"/>
              <a:t>游戏循环类似于宝可梦。</a:t>
            </a:r>
            <a:endParaRPr lang="zh-CN" altLang="en-US"/>
          </a:p>
        </p:txBody>
      </p:sp>
      <p:sp>
        <p:nvSpPr>
          <p:cNvPr id="32" name="圆角矩形 31"/>
          <p:cNvSpPr/>
          <p:nvPr/>
        </p:nvSpPr>
        <p:spPr>
          <a:xfrm>
            <a:off x="909955" y="334708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3" name="文本框 32"/>
          <p:cNvSpPr txBox="1"/>
          <p:nvPr/>
        </p:nvSpPr>
        <p:spPr>
          <a:xfrm>
            <a:off x="1015365" y="3423920"/>
            <a:ext cx="1120140" cy="368300"/>
          </a:xfrm>
          <a:prstGeom prst="rect">
            <a:avLst/>
          </a:prstGeom>
          <a:noFill/>
        </p:spPr>
        <p:txBody>
          <a:bodyPr wrap="square" rtlCol="0">
            <a:spAutoFit/>
          </a:bodyPr>
          <a:p>
            <a:r>
              <a:rPr lang="zh-CN" altLang="en-US"/>
              <a:t>地图分析</a:t>
            </a:r>
            <a:endParaRPr lang="zh-CN" altLang="en-US"/>
          </a:p>
        </p:txBody>
      </p:sp>
      <p:sp>
        <p:nvSpPr>
          <p:cNvPr id="34" name="文本框 33"/>
          <p:cNvSpPr txBox="1"/>
          <p:nvPr/>
        </p:nvSpPr>
        <p:spPr>
          <a:xfrm>
            <a:off x="1015365" y="3792220"/>
            <a:ext cx="1675130" cy="737235"/>
          </a:xfrm>
          <a:prstGeom prst="rect">
            <a:avLst/>
          </a:prstGeom>
          <a:noFill/>
        </p:spPr>
        <p:txBody>
          <a:bodyPr wrap="square" rtlCol="0">
            <a:spAutoFit/>
          </a:bodyPr>
          <a:p>
            <a:r>
              <a:rPr lang="zh-CN" altLang="en-US" sz="1400"/>
              <a:t>选择要去探索区域（森林、山地、海洋</a:t>
            </a:r>
            <a:r>
              <a:rPr lang="en-US" altLang="zh-CN" sz="1400"/>
              <a:t>...</a:t>
            </a:r>
            <a:r>
              <a:rPr lang="zh-CN" altLang="en-US" sz="1400"/>
              <a:t>）</a:t>
            </a:r>
            <a:endParaRPr lang="zh-CN" altLang="en-US" sz="1400"/>
          </a:p>
        </p:txBody>
      </p:sp>
      <p:sp>
        <p:nvSpPr>
          <p:cNvPr id="35" name="圆角矩形 34"/>
          <p:cNvSpPr/>
          <p:nvPr/>
        </p:nvSpPr>
        <p:spPr>
          <a:xfrm>
            <a:off x="3574415" y="334708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6" name="文本框 35"/>
          <p:cNvSpPr txBox="1"/>
          <p:nvPr/>
        </p:nvSpPr>
        <p:spPr>
          <a:xfrm>
            <a:off x="3679825" y="3423920"/>
            <a:ext cx="1120140" cy="368300"/>
          </a:xfrm>
          <a:prstGeom prst="rect">
            <a:avLst/>
          </a:prstGeom>
          <a:noFill/>
        </p:spPr>
        <p:txBody>
          <a:bodyPr wrap="square" rtlCol="0">
            <a:spAutoFit/>
          </a:bodyPr>
          <a:p>
            <a:r>
              <a:rPr lang="zh-CN" altLang="en-US"/>
              <a:t>准备</a:t>
            </a:r>
            <a:endParaRPr lang="zh-CN" altLang="en-US"/>
          </a:p>
        </p:txBody>
      </p:sp>
      <p:sp>
        <p:nvSpPr>
          <p:cNvPr id="37" name="文本框 36"/>
          <p:cNvSpPr txBox="1"/>
          <p:nvPr/>
        </p:nvSpPr>
        <p:spPr>
          <a:xfrm>
            <a:off x="3679825" y="3792220"/>
            <a:ext cx="1675130" cy="737235"/>
          </a:xfrm>
          <a:prstGeom prst="rect">
            <a:avLst/>
          </a:prstGeom>
          <a:noFill/>
        </p:spPr>
        <p:txBody>
          <a:bodyPr wrap="square" rtlCol="0">
            <a:spAutoFit/>
          </a:bodyPr>
          <a:p>
            <a:r>
              <a:rPr lang="zh-CN" sz="1400"/>
              <a:t>绘制适合的魔法阵，绘制时会消耗相应的</a:t>
            </a:r>
            <a:r>
              <a:rPr lang="en-US" altLang="zh-CN" sz="1400"/>
              <a:t>MP</a:t>
            </a:r>
            <a:endParaRPr lang="en-US" altLang="zh-CN" sz="1400"/>
          </a:p>
        </p:txBody>
      </p:sp>
      <p:sp>
        <p:nvSpPr>
          <p:cNvPr id="38" name="圆角矩形 37"/>
          <p:cNvSpPr/>
          <p:nvPr/>
        </p:nvSpPr>
        <p:spPr>
          <a:xfrm>
            <a:off x="2221865" y="490029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39" name="文本框 38"/>
          <p:cNvSpPr txBox="1"/>
          <p:nvPr/>
        </p:nvSpPr>
        <p:spPr>
          <a:xfrm>
            <a:off x="2327275" y="4977130"/>
            <a:ext cx="1120140" cy="368300"/>
          </a:xfrm>
          <a:prstGeom prst="rect">
            <a:avLst/>
          </a:prstGeom>
          <a:noFill/>
        </p:spPr>
        <p:txBody>
          <a:bodyPr wrap="square" rtlCol="0">
            <a:spAutoFit/>
          </a:bodyPr>
          <a:p>
            <a:r>
              <a:rPr lang="zh-CN" altLang="en-US"/>
              <a:t>战斗</a:t>
            </a:r>
            <a:endParaRPr lang="zh-CN" altLang="en-US"/>
          </a:p>
        </p:txBody>
      </p:sp>
      <p:sp>
        <p:nvSpPr>
          <p:cNvPr id="40" name="文本框 39"/>
          <p:cNvSpPr txBox="1"/>
          <p:nvPr/>
        </p:nvSpPr>
        <p:spPr>
          <a:xfrm>
            <a:off x="2327275" y="5345430"/>
            <a:ext cx="1675130" cy="737235"/>
          </a:xfrm>
          <a:prstGeom prst="rect">
            <a:avLst/>
          </a:prstGeom>
          <a:noFill/>
        </p:spPr>
        <p:txBody>
          <a:bodyPr wrap="square" rtlCol="0">
            <a:spAutoFit/>
          </a:bodyPr>
          <a:p>
            <a:r>
              <a:rPr lang="zh-CN" sz="1400"/>
              <a:t>使用合适的魔法阵与遇到的对手进行战斗</a:t>
            </a:r>
            <a:endParaRPr lang="zh-CN" sz="1400"/>
          </a:p>
        </p:txBody>
      </p:sp>
      <p:sp>
        <p:nvSpPr>
          <p:cNvPr id="41" name="圆角右箭头 40"/>
          <p:cNvSpPr/>
          <p:nvPr/>
        </p:nvSpPr>
        <p:spPr>
          <a:xfrm rot="16200000">
            <a:off x="1426845" y="4862195"/>
            <a:ext cx="718185" cy="584200"/>
          </a:xfrm>
          <a:prstGeom prst="bent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solidFill>
                <a:schemeClr val="tx1"/>
              </a:solidFill>
            </a:endParaRPr>
          </a:p>
        </p:txBody>
      </p:sp>
      <p:sp>
        <p:nvSpPr>
          <p:cNvPr id="43" name="圆角右箭头 42"/>
          <p:cNvSpPr/>
          <p:nvPr/>
        </p:nvSpPr>
        <p:spPr>
          <a:xfrm rot="10800000">
            <a:off x="4319905" y="4795520"/>
            <a:ext cx="718185" cy="785495"/>
          </a:xfrm>
          <a:prstGeom prst="bentArrow">
            <a:avLst>
              <a:gd name="adj1" fmla="val 21043"/>
              <a:gd name="adj2" fmla="val 20335"/>
              <a:gd name="adj3" fmla="val 25000"/>
              <a:gd name="adj4" fmla="val 4375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solidFill>
                <a:schemeClr val="tx1"/>
              </a:solidFill>
            </a:endParaRPr>
          </a:p>
        </p:txBody>
      </p:sp>
      <p:sp>
        <p:nvSpPr>
          <p:cNvPr id="44" name="右箭头 43"/>
          <p:cNvSpPr/>
          <p:nvPr/>
        </p:nvSpPr>
        <p:spPr>
          <a:xfrm>
            <a:off x="2974975" y="3912870"/>
            <a:ext cx="488950" cy="268605"/>
          </a:xfrm>
          <a:prstGeom prst="right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45" name="文本框 44"/>
          <p:cNvSpPr txBox="1"/>
          <p:nvPr/>
        </p:nvSpPr>
        <p:spPr>
          <a:xfrm>
            <a:off x="2002155" y="6337935"/>
            <a:ext cx="2482850" cy="368300"/>
          </a:xfrm>
          <a:prstGeom prst="rect">
            <a:avLst/>
          </a:prstGeom>
          <a:noFill/>
        </p:spPr>
        <p:txBody>
          <a:bodyPr wrap="square" rtlCol="0">
            <a:spAutoFit/>
          </a:bodyPr>
          <a:p>
            <a:pPr algn="ctr"/>
            <a:r>
              <a:rPr lang="zh-CN" altLang="en-US"/>
              <a:t>魔法阵游戏循环</a:t>
            </a:r>
            <a:endParaRPr lang="zh-CN" altLang="en-US"/>
          </a:p>
        </p:txBody>
      </p:sp>
      <p:sp>
        <p:nvSpPr>
          <p:cNvPr id="46" name="圆角矩形 45"/>
          <p:cNvSpPr/>
          <p:nvPr/>
        </p:nvSpPr>
        <p:spPr>
          <a:xfrm>
            <a:off x="6899275" y="334708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47" name="文本框 46"/>
          <p:cNvSpPr txBox="1"/>
          <p:nvPr/>
        </p:nvSpPr>
        <p:spPr>
          <a:xfrm>
            <a:off x="7004685" y="3423920"/>
            <a:ext cx="1120140" cy="368300"/>
          </a:xfrm>
          <a:prstGeom prst="rect">
            <a:avLst/>
          </a:prstGeom>
          <a:noFill/>
        </p:spPr>
        <p:txBody>
          <a:bodyPr wrap="square" rtlCol="0">
            <a:spAutoFit/>
          </a:bodyPr>
          <a:p>
            <a:r>
              <a:rPr lang="zh-CN" altLang="en-US"/>
              <a:t>地图分析</a:t>
            </a:r>
            <a:endParaRPr lang="zh-CN" altLang="en-US"/>
          </a:p>
        </p:txBody>
      </p:sp>
      <p:sp>
        <p:nvSpPr>
          <p:cNvPr id="48" name="文本框 47"/>
          <p:cNvSpPr txBox="1"/>
          <p:nvPr/>
        </p:nvSpPr>
        <p:spPr>
          <a:xfrm>
            <a:off x="7004685" y="3792220"/>
            <a:ext cx="1675130" cy="737235"/>
          </a:xfrm>
          <a:prstGeom prst="rect">
            <a:avLst/>
          </a:prstGeom>
          <a:noFill/>
        </p:spPr>
        <p:txBody>
          <a:bodyPr wrap="square" rtlCol="0">
            <a:spAutoFit/>
          </a:bodyPr>
          <a:p>
            <a:r>
              <a:rPr lang="zh-CN" altLang="en-US" sz="1400"/>
              <a:t>选择要去探索区域（森林、山地、海洋</a:t>
            </a:r>
            <a:r>
              <a:rPr lang="en-US" altLang="zh-CN" sz="1400"/>
              <a:t>...</a:t>
            </a:r>
            <a:r>
              <a:rPr lang="zh-CN" altLang="en-US" sz="1400"/>
              <a:t>）</a:t>
            </a:r>
            <a:endParaRPr lang="zh-CN" altLang="en-US" sz="1400"/>
          </a:p>
        </p:txBody>
      </p:sp>
      <p:sp>
        <p:nvSpPr>
          <p:cNvPr id="49" name="圆角矩形 48"/>
          <p:cNvSpPr/>
          <p:nvPr/>
        </p:nvSpPr>
        <p:spPr>
          <a:xfrm>
            <a:off x="9563735" y="334708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50" name="文本框 49"/>
          <p:cNvSpPr txBox="1"/>
          <p:nvPr/>
        </p:nvSpPr>
        <p:spPr>
          <a:xfrm>
            <a:off x="9669145" y="3423920"/>
            <a:ext cx="1120140" cy="368300"/>
          </a:xfrm>
          <a:prstGeom prst="rect">
            <a:avLst/>
          </a:prstGeom>
          <a:noFill/>
        </p:spPr>
        <p:txBody>
          <a:bodyPr wrap="square" rtlCol="0">
            <a:spAutoFit/>
          </a:bodyPr>
          <a:p>
            <a:r>
              <a:rPr lang="zh-CN" altLang="en-US"/>
              <a:t>准备</a:t>
            </a:r>
            <a:endParaRPr lang="zh-CN" altLang="en-US"/>
          </a:p>
        </p:txBody>
      </p:sp>
      <p:sp>
        <p:nvSpPr>
          <p:cNvPr id="51" name="文本框 50"/>
          <p:cNvSpPr txBox="1"/>
          <p:nvPr/>
        </p:nvSpPr>
        <p:spPr>
          <a:xfrm>
            <a:off x="9669145" y="3792220"/>
            <a:ext cx="1675130" cy="521970"/>
          </a:xfrm>
          <a:prstGeom prst="rect">
            <a:avLst/>
          </a:prstGeom>
          <a:noFill/>
        </p:spPr>
        <p:txBody>
          <a:bodyPr wrap="square" rtlCol="0">
            <a:spAutoFit/>
          </a:bodyPr>
          <a:p>
            <a:r>
              <a:rPr lang="zh-CN" sz="1400"/>
              <a:t>选择要携带的宝可梦与道具</a:t>
            </a:r>
            <a:endParaRPr lang="zh-CN" sz="1400"/>
          </a:p>
        </p:txBody>
      </p:sp>
      <p:sp>
        <p:nvSpPr>
          <p:cNvPr id="52" name="圆角矩形 51"/>
          <p:cNvSpPr/>
          <p:nvPr/>
        </p:nvSpPr>
        <p:spPr>
          <a:xfrm>
            <a:off x="8211185" y="4900295"/>
            <a:ext cx="1954530" cy="1282700"/>
          </a:xfrm>
          <a:prstGeom prst="roundRect">
            <a:avLst/>
          </a:prstGeom>
        </p:spPr>
        <p:style>
          <a:lnRef idx="2">
            <a:schemeClr val="dk1"/>
          </a:lnRef>
          <a:fillRef idx="1">
            <a:schemeClr val="lt1"/>
          </a:fillRef>
          <a:effectRef idx="0">
            <a:schemeClr val="dk1"/>
          </a:effectRef>
          <a:fontRef idx="minor">
            <a:schemeClr val="dk1"/>
          </a:fontRef>
        </p:style>
        <p:txBody>
          <a:bodyPr rtlCol="0" anchor="ctr"/>
          <a:p>
            <a:pPr algn="ctr"/>
            <a:endParaRPr lang="zh-CN" altLang="en-US"/>
          </a:p>
        </p:txBody>
      </p:sp>
      <p:sp>
        <p:nvSpPr>
          <p:cNvPr id="53" name="文本框 52"/>
          <p:cNvSpPr txBox="1"/>
          <p:nvPr/>
        </p:nvSpPr>
        <p:spPr>
          <a:xfrm>
            <a:off x="8316595" y="4977130"/>
            <a:ext cx="1120140" cy="368300"/>
          </a:xfrm>
          <a:prstGeom prst="rect">
            <a:avLst/>
          </a:prstGeom>
          <a:noFill/>
        </p:spPr>
        <p:txBody>
          <a:bodyPr wrap="square" rtlCol="0">
            <a:spAutoFit/>
          </a:bodyPr>
          <a:p>
            <a:r>
              <a:rPr lang="zh-CN" altLang="en-US"/>
              <a:t>战斗</a:t>
            </a:r>
            <a:endParaRPr lang="zh-CN" altLang="en-US"/>
          </a:p>
        </p:txBody>
      </p:sp>
      <p:sp>
        <p:nvSpPr>
          <p:cNvPr id="54" name="文本框 53"/>
          <p:cNvSpPr txBox="1"/>
          <p:nvPr/>
        </p:nvSpPr>
        <p:spPr>
          <a:xfrm>
            <a:off x="8316595" y="5345430"/>
            <a:ext cx="1675130" cy="521970"/>
          </a:xfrm>
          <a:prstGeom prst="rect">
            <a:avLst/>
          </a:prstGeom>
          <a:noFill/>
        </p:spPr>
        <p:txBody>
          <a:bodyPr wrap="square" rtlCol="0">
            <a:spAutoFit/>
          </a:bodyPr>
          <a:p>
            <a:r>
              <a:rPr lang="zh-CN" sz="1400"/>
              <a:t>选择宝可梦与遇到的对手进行战斗</a:t>
            </a:r>
            <a:endParaRPr lang="zh-CN" sz="1400"/>
          </a:p>
        </p:txBody>
      </p:sp>
      <p:sp>
        <p:nvSpPr>
          <p:cNvPr id="55" name="圆角右箭头 54"/>
          <p:cNvSpPr/>
          <p:nvPr/>
        </p:nvSpPr>
        <p:spPr>
          <a:xfrm rot="16200000">
            <a:off x="7416165" y="4862195"/>
            <a:ext cx="718185" cy="584200"/>
          </a:xfrm>
          <a:prstGeom prst="bent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solidFill>
                <a:schemeClr val="tx1"/>
              </a:solidFill>
            </a:endParaRPr>
          </a:p>
        </p:txBody>
      </p:sp>
      <p:sp>
        <p:nvSpPr>
          <p:cNvPr id="56" name="圆角右箭头 55"/>
          <p:cNvSpPr/>
          <p:nvPr/>
        </p:nvSpPr>
        <p:spPr>
          <a:xfrm rot="10800000">
            <a:off x="10309225" y="4795520"/>
            <a:ext cx="718185" cy="785495"/>
          </a:xfrm>
          <a:prstGeom prst="bentArrow">
            <a:avLst>
              <a:gd name="adj1" fmla="val 21043"/>
              <a:gd name="adj2" fmla="val 20335"/>
              <a:gd name="adj3" fmla="val 25000"/>
              <a:gd name="adj4" fmla="val 4375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solidFill>
                <a:schemeClr val="tx1"/>
              </a:solidFill>
            </a:endParaRPr>
          </a:p>
        </p:txBody>
      </p:sp>
      <p:sp>
        <p:nvSpPr>
          <p:cNvPr id="57" name="右箭头 56"/>
          <p:cNvSpPr/>
          <p:nvPr/>
        </p:nvSpPr>
        <p:spPr>
          <a:xfrm>
            <a:off x="8964295" y="3912870"/>
            <a:ext cx="488950" cy="268605"/>
          </a:xfrm>
          <a:prstGeom prst="right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endParaRPr lang="zh-CN" altLang="en-US"/>
          </a:p>
        </p:txBody>
      </p:sp>
      <p:sp>
        <p:nvSpPr>
          <p:cNvPr id="58" name="文本框 57"/>
          <p:cNvSpPr txBox="1"/>
          <p:nvPr/>
        </p:nvSpPr>
        <p:spPr>
          <a:xfrm>
            <a:off x="7991475" y="6337935"/>
            <a:ext cx="2482850" cy="368300"/>
          </a:xfrm>
          <a:prstGeom prst="rect">
            <a:avLst/>
          </a:prstGeom>
          <a:noFill/>
        </p:spPr>
        <p:txBody>
          <a:bodyPr wrap="square" rtlCol="0">
            <a:spAutoFit/>
          </a:bodyPr>
          <a:p>
            <a:pPr algn="ctr"/>
            <a:r>
              <a:rPr lang="zh-CN" altLang="en-US"/>
              <a:t>宝可梦游戏循环</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3" name="表格 32"/>
          <p:cNvGraphicFramePr/>
          <p:nvPr>
            <p:custDataLst>
              <p:tags r:id="rId1"/>
            </p:custDataLst>
          </p:nvPr>
        </p:nvGraphicFramePr>
        <p:xfrm>
          <a:off x="2802890" y="2434590"/>
          <a:ext cx="8533130" cy="3914775"/>
        </p:xfrm>
        <a:graphic>
          <a:graphicData uri="http://schemas.openxmlformats.org/drawingml/2006/table">
            <a:tbl>
              <a:tblPr firstRow="1" bandRow="1">
                <a:tableStyleId>{F5AB1C69-6EDB-4FF4-983F-18BD219EF322}</a:tableStyleId>
              </a:tblPr>
              <a:tblGrid>
                <a:gridCol w="970915"/>
                <a:gridCol w="5616000"/>
              </a:tblGrid>
              <a:tr h="434975">
                <a:tc>
                  <a:txBody>
                    <a:bodyPr/>
                    <a:p>
                      <a:pPr algn="ctr">
                        <a:buNone/>
                      </a:pPr>
                      <a:r>
                        <a:rPr lang="zh-CN" altLang="en-US"/>
                        <a:t>元素</a:t>
                      </a:r>
                      <a:endParaRPr lang="zh-CN" altLang="en-US"/>
                    </a:p>
                  </a:txBody>
                  <a:tcPr/>
                </a:tc>
                <a:tc>
                  <a:txBody>
                    <a:bodyPr/>
                    <a:p>
                      <a:pPr algn="ctr">
                        <a:buNone/>
                      </a:pPr>
                      <a:r>
                        <a:rPr lang="zh-CN" altLang="en-US"/>
                        <a:t>附带效果</a:t>
                      </a:r>
                      <a:endParaRPr lang="zh-CN" altLang="en-US"/>
                    </a:p>
                  </a:txBody>
                  <a:tcPr/>
                </a:tc>
              </a:tr>
              <a:tr h="434975">
                <a:tc>
                  <a:txBody>
                    <a:bodyPr/>
                    <a:p>
                      <a:pPr algn="r">
                        <a:buNone/>
                      </a:pPr>
                      <a:r>
                        <a:rPr lang="zh-CN" altLang="en-US"/>
                        <a:t>光</a:t>
                      </a:r>
                      <a:endParaRPr lang="zh-CN" altLang="en-US"/>
                    </a:p>
                  </a:txBody>
                  <a:tcPr/>
                </a:tc>
                <a:tc>
                  <a:txBody>
                    <a:bodyPr/>
                    <a:p>
                      <a:pPr algn="ctr">
                        <a:buNone/>
                      </a:pPr>
                      <a:r>
                        <a:rPr lang="zh-CN" altLang="en-US"/>
                        <a:t>敌人攻击降低</a:t>
                      </a:r>
                      <a:endParaRPr lang="zh-CN" altLang="en-US"/>
                    </a:p>
                  </a:txBody>
                  <a:tcPr/>
                </a:tc>
              </a:tr>
              <a:tr h="434975">
                <a:tc>
                  <a:txBody>
                    <a:bodyPr/>
                    <a:p>
                      <a:pPr algn="r">
                        <a:buNone/>
                      </a:pPr>
                      <a:r>
                        <a:rPr lang="zh-CN" altLang="en-US"/>
                        <a:t>火</a:t>
                      </a:r>
                      <a:endParaRPr lang="zh-CN" altLang="en-US"/>
                    </a:p>
                  </a:txBody>
                  <a:tcPr/>
                </a:tc>
                <a:tc>
                  <a:txBody>
                    <a:bodyPr/>
                    <a:p>
                      <a:pPr algn="ctr">
                        <a:buNone/>
                      </a:pPr>
                      <a:r>
                        <a:rPr lang="zh-CN" altLang="en-US"/>
                        <a:t>玩家攻击增加固定数值</a:t>
                      </a:r>
                      <a:endParaRPr lang="zh-CN" altLang="en-US"/>
                    </a:p>
                  </a:txBody>
                  <a:tcPr/>
                </a:tc>
              </a:tr>
              <a:tr h="434975">
                <a:tc>
                  <a:txBody>
                    <a:bodyPr/>
                    <a:p>
                      <a:pPr algn="r">
                        <a:buNone/>
                      </a:pPr>
                      <a:r>
                        <a:rPr lang="zh-CN" altLang="en-US"/>
                        <a:t>风</a:t>
                      </a:r>
                      <a:endParaRPr lang="zh-CN" altLang="en-US"/>
                    </a:p>
                  </a:txBody>
                  <a:tcPr/>
                </a:tc>
                <a:tc>
                  <a:txBody>
                    <a:bodyPr/>
                    <a:p>
                      <a:pPr algn="ctr">
                        <a:buNone/>
                      </a:pPr>
                      <a:r>
                        <a:rPr lang="zh-CN" altLang="en-US" sz="1800">
                          <a:sym typeface="+mn-ea"/>
                        </a:rPr>
                        <a:t>玩家攻击造成群伤</a:t>
                      </a:r>
                      <a:endParaRPr lang="zh-CN" altLang="en-US" sz="1800">
                        <a:sym typeface="+mn-ea"/>
                      </a:endParaRPr>
                    </a:p>
                  </a:txBody>
                  <a:tcPr/>
                </a:tc>
              </a:tr>
              <a:tr h="434975">
                <a:tc>
                  <a:txBody>
                    <a:bodyPr/>
                    <a:p>
                      <a:pPr algn="r">
                        <a:buNone/>
                      </a:pPr>
                      <a:r>
                        <a:rPr lang="zh-CN" altLang="en-US"/>
                        <a:t>岩</a:t>
                      </a:r>
                      <a:endParaRPr lang="zh-CN" altLang="en-US"/>
                    </a:p>
                  </a:txBody>
                  <a:tcPr/>
                </a:tc>
                <a:tc>
                  <a:txBody>
                    <a:bodyPr/>
                    <a:p>
                      <a:pPr algn="ctr">
                        <a:buNone/>
                      </a:pPr>
                      <a:r>
                        <a:rPr lang="zh-CN" altLang="en-US"/>
                        <a:t>减少（抵挡）敌方攻击固定数值</a:t>
                      </a:r>
                      <a:endParaRPr lang="zh-CN" altLang="en-US"/>
                    </a:p>
                  </a:txBody>
                  <a:tcPr/>
                </a:tc>
              </a:tr>
              <a:tr h="434975">
                <a:tc>
                  <a:txBody>
                    <a:bodyPr/>
                    <a:p>
                      <a:pPr algn="r">
                        <a:buNone/>
                      </a:pPr>
                      <a:r>
                        <a:rPr lang="zh-CN" altLang="en-US"/>
                        <a:t>草</a:t>
                      </a:r>
                      <a:endParaRPr lang="zh-CN" altLang="en-US"/>
                    </a:p>
                  </a:txBody>
                  <a:tcPr/>
                </a:tc>
                <a:tc>
                  <a:txBody>
                    <a:bodyPr/>
                    <a:p>
                      <a:pPr algn="ctr">
                        <a:buNone/>
                      </a:pPr>
                      <a:r>
                        <a:rPr lang="zh-CN" altLang="en-US"/>
                        <a:t>回复</a:t>
                      </a:r>
                      <a:r>
                        <a:rPr lang="en-US" altLang="zh-CN"/>
                        <a:t>HP</a:t>
                      </a:r>
                      <a:endParaRPr lang="en-US" altLang="zh-CN"/>
                    </a:p>
                  </a:txBody>
                  <a:tcPr/>
                </a:tc>
              </a:tr>
              <a:tr h="434975">
                <a:tc>
                  <a:txBody>
                    <a:bodyPr/>
                    <a:p>
                      <a:pPr algn="r">
                        <a:buNone/>
                      </a:pPr>
                      <a:r>
                        <a:rPr lang="zh-CN" altLang="en-US"/>
                        <a:t>水</a:t>
                      </a:r>
                      <a:endParaRPr lang="zh-CN" altLang="en-US"/>
                    </a:p>
                  </a:txBody>
                  <a:tcPr/>
                </a:tc>
                <a:tc>
                  <a:txBody>
                    <a:bodyPr/>
                    <a:p>
                      <a:pPr algn="ctr">
                        <a:buNone/>
                      </a:pPr>
                      <a:r>
                        <a:rPr lang="zh-CN" altLang="en-US"/>
                        <a:t>回复</a:t>
                      </a:r>
                      <a:r>
                        <a:rPr lang="en-US" altLang="zh-CN"/>
                        <a:t>MP</a:t>
                      </a:r>
                      <a:endParaRPr lang="en-US" altLang="zh-CN"/>
                    </a:p>
                  </a:txBody>
                  <a:tcPr/>
                </a:tc>
              </a:tr>
              <a:tr h="434975">
                <a:tc>
                  <a:txBody>
                    <a:bodyPr/>
                    <a:p>
                      <a:pPr algn="r">
                        <a:buNone/>
                      </a:pPr>
                      <a:r>
                        <a:rPr lang="zh-CN" altLang="en-US"/>
                        <a:t>雷</a:t>
                      </a:r>
                      <a:endParaRPr lang="zh-CN" altLang="en-US"/>
                    </a:p>
                  </a:txBody>
                  <a:tcPr/>
                </a:tc>
                <a:tc>
                  <a:txBody>
                    <a:bodyPr/>
                    <a:p>
                      <a:pPr algn="ctr">
                        <a:buNone/>
                      </a:pPr>
                      <a:r>
                        <a:rPr lang="zh-CN" altLang="en-US"/>
                        <a:t>按比例增加玩家攻击</a:t>
                      </a:r>
                      <a:endParaRPr lang="zh-CN" altLang="en-US"/>
                    </a:p>
                  </a:txBody>
                  <a:tcPr/>
                </a:tc>
              </a:tr>
              <a:tr h="434975">
                <a:tc>
                  <a:txBody>
                    <a:bodyPr/>
                    <a:p>
                      <a:pPr algn="r">
                        <a:buNone/>
                      </a:pPr>
                      <a:r>
                        <a:rPr lang="zh-CN" altLang="en-US"/>
                        <a:t>地</a:t>
                      </a:r>
                      <a:endParaRPr lang="zh-CN" altLang="en-US"/>
                    </a:p>
                  </a:txBody>
                  <a:tcPr/>
                </a:tc>
                <a:tc>
                  <a:txBody>
                    <a:bodyPr/>
                    <a:p>
                      <a:pPr algn="ctr">
                        <a:buNone/>
                      </a:pPr>
                      <a:r>
                        <a:rPr lang="zh-CN" altLang="en-US"/>
                        <a:t>增加闪避几率</a:t>
                      </a:r>
                      <a:endParaRPr lang="zh-CN" altLang="en-US"/>
                    </a:p>
                  </a:txBody>
                  <a:tcPr/>
                </a:tc>
              </a:tr>
            </a:tbl>
          </a:graphicData>
        </a:graphic>
      </p:graphicFrame>
      <p:sp>
        <p:nvSpPr>
          <p:cNvPr id="2" name="标题 1"/>
          <p:cNvSpPr>
            <a:spLocks noGrp="1"/>
          </p:cNvSpPr>
          <p:nvPr>
            <p:ph type="title"/>
          </p:nvPr>
        </p:nvSpPr>
        <p:spPr/>
        <p:txBody>
          <a:bodyPr/>
          <a:p>
            <a:r>
              <a:rPr lang="zh-CN" altLang="en-US"/>
              <a:t>魔法阵的游戏性设计</a:t>
            </a:r>
            <a:r>
              <a:rPr lang="en-US" altLang="zh-CN">
                <a:sym typeface="+mn-ea"/>
              </a:rPr>
              <a:t>——</a:t>
            </a:r>
            <a:r>
              <a:rPr lang="zh-CN" altLang="en-US">
                <a:sym typeface="+mn-ea"/>
              </a:rPr>
              <a:t>具体实现</a:t>
            </a:r>
            <a:endParaRPr lang="zh-CN" altLang="en-US"/>
          </a:p>
        </p:txBody>
      </p:sp>
      <p:sp>
        <p:nvSpPr>
          <p:cNvPr id="3" name="内容占位符 2"/>
          <p:cNvSpPr>
            <a:spLocks noGrp="1"/>
          </p:cNvSpPr>
          <p:nvPr>
            <p:ph idx="1"/>
          </p:nvPr>
        </p:nvSpPr>
        <p:spPr>
          <a:xfrm>
            <a:off x="838200" y="1548130"/>
            <a:ext cx="10784205" cy="750570"/>
          </a:xfrm>
        </p:spPr>
        <p:txBody>
          <a:bodyPr>
            <a:normAutofit/>
          </a:bodyPr>
          <a:p>
            <a:r>
              <a:rPr lang="zh-CN" altLang="en-US"/>
              <a:t>释放不同元素（魔法核中元素）魔法阵的附带效果如下：</a:t>
            </a:r>
            <a:endParaRPr lang="zh-CN" altLang="en-US"/>
          </a:p>
        </p:txBody>
      </p:sp>
      <p:pic>
        <p:nvPicPr>
          <p:cNvPr id="111" name="图片 110" descr="light"/>
          <p:cNvPicPr>
            <a:picLocks noChangeAspect="1"/>
          </p:cNvPicPr>
          <p:nvPr/>
        </p:nvPicPr>
        <p:blipFill>
          <a:blip r:embed="rId2"/>
          <a:stretch>
            <a:fillRect/>
          </a:stretch>
        </p:blipFill>
        <p:spPr>
          <a:xfrm>
            <a:off x="3034030" y="2936875"/>
            <a:ext cx="279400" cy="279400"/>
          </a:xfrm>
          <a:prstGeom prst="rect">
            <a:avLst/>
          </a:prstGeom>
        </p:spPr>
      </p:pic>
      <p:pic>
        <p:nvPicPr>
          <p:cNvPr id="112" name="图片 111" descr="mountain"/>
          <p:cNvPicPr>
            <a:picLocks noChangeAspect="1"/>
          </p:cNvPicPr>
          <p:nvPr/>
        </p:nvPicPr>
        <p:blipFill>
          <a:blip r:embed="rId3"/>
          <a:stretch>
            <a:fillRect/>
          </a:stretch>
        </p:blipFill>
        <p:spPr>
          <a:xfrm>
            <a:off x="3034030" y="4251960"/>
            <a:ext cx="279400" cy="279400"/>
          </a:xfrm>
          <a:prstGeom prst="rect">
            <a:avLst/>
          </a:prstGeom>
        </p:spPr>
      </p:pic>
      <p:pic>
        <p:nvPicPr>
          <p:cNvPr id="113" name="图片 112" descr="plant"/>
          <p:cNvPicPr>
            <a:picLocks noChangeAspect="1"/>
          </p:cNvPicPr>
          <p:nvPr/>
        </p:nvPicPr>
        <p:blipFill>
          <a:blip r:embed="rId4"/>
          <a:stretch>
            <a:fillRect/>
          </a:stretch>
        </p:blipFill>
        <p:spPr>
          <a:xfrm>
            <a:off x="3034030" y="4678045"/>
            <a:ext cx="279400" cy="279400"/>
          </a:xfrm>
          <a:prstGeom prst="rect">
            <a:avLst/>
          </a:prstGeom>
        </p:spPr>
      </p:pic>
      <p:pic>
        <p:nvPicPr>
          <p:cNvPr id="114" name="图片 113" descr="thunder"/>
          <p:cNvPicPr>
            <a:picLocks noChangeAspect="1"/>
          </p:cNvPicPr>
          <p:nvPr/>
        </p:nvPicPr>
        <p:blipFill>
          <a:blip r:embed="rId5"/>
          <a:stretch>
            <a:fillRect/>
          </a:stretch>
        </p:blipFill>
        <p:spPr>
          <a:xfrm>
            <a:off x="3034030" y="5581650"/>
            <a:ext cx="279400" cy="279400"/>
          </a:xfrm>
          <a:prstGeom prst="rect">
            <a:avLst/>
          </a:prstGeom>
        </p:spPr>
      </p:pic>
      <p:pic>
        <p:nvPicPr>
          <p:cNvPr id="115" name="图片 114" descr="water"/>
          <p:cNvPicPr>
            <a:picLocks noChangeAspect="1"/>
          </p:cNvPicPr>
          <p:nvPr/>
        </p:nvPicPr>
        <p:blipFill>
          <a:blip r:embed="rId6"/>
          <a:stretch>
            <a:fillRect/>
          </a:stretch>
        </p:blipFill>
        <p:spPr>
          <a:xfrm>
            <a:off x="3034030" y="5124450"/>
            <a:ext cx="279400" cy="279400"/>
          </a:xfrm>
          <a:prstGeom prst="rect">
            <a:avLst/>
          </a:prstGeom>
        </p:spPr>
      </p:pic>
      <p:pic>
        <p:nvPicPr>
          <p:cNvPr id="116" name="图片 115" descr="wind"/>
          <p:cNvPicPr>
            <a:picLocks noChangeAspect="1"/>
          </p:cNvPicPr>
          <p:nvPr/>
        </p:nvPicPr>
        <p:blipFill>
          <a:blip r:embed="rId7"/>
          <a:stretch>
            <a:fillRect/>
          </a:stretch>
        </p:blipFill>
        <p:spPr>
          <a:xfrm>
            <a:off x="3034030" y="3825875"/>
            <a:ext cx="279400" cy="279400"/>
          </a:xfrm>
          <a:prstGeom prst="rect">
            <a:avLst/>
          </a:prstGeom>
        </p:spPr>
      </p:pic>
      <p:pic>
        <p:nvPicPr>
          <p:cNvPr id="117" name="图片 116" descr="fire"/>
          <p:cNvPicPr>
            <a:picLocks noChangeAspect="1"/>
          </p:cNvPicPr>
          <p:nvPr/>
        </p:nvPicPr>
        <p:blipFill>
          <a:blip r:embed="rId8"/>
          <a:stretch>
            <a:fillRect/>
          </a:stretch>
        </p:blipFill>
        <p:spPr>
          <a:xfrm>
            <a:off x="3034030" y="3379470"/>
            <a:ext cx="279400" cy="279400"/>
          </a:xfrm>
          <a:prstGeom prst="rect">
            <a:avLst/>
          </a:prstGeom>
        </p:spPr>
      </p:pic>
      <p:pic>
        <p:nvPicPr>
          <p:cNvPr id="118" name="图片 117" descr="ground"/>
          <p:cNvPicPr>
            <a:picLocks noChangeAspect="1"/>
          </p:cNvPicPr>
          <p:nvPr/>
        </p:nvPicPr>
        <p:blipFill>
          <a:blip r:embed="rId9"/>
          <a:stretch>
            <a:fillRect/>
          </a:stretch>
        </p:blipFill>
        <p:spPr>
          <a:xfrm>
            <a:off x="3034030" y="5963920"/>
            <a:ext cx="279400" cy="279400"/>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1a2d3069-fa52-41c9-973d-46d93dfa9b9c}"/>
  <p:tag name="TABLE_ENDDRAG_ORIGIN_RECT" val="671*307"/>
  <p:tag name="TABLE_ENDDRAG_RECT" val="197*175*671*307"/>
</p:tagLst>
</file>

<file path=ppt/tags/tag2.xml><?xml version="1.0" encoding="utf-8"?>
<p:tagLst xmlns:p="http://schemas.openxmlformats.org/presentationml/2006/main">
  <p:tag name="KSO_WM_UNIT_PLACING_PICTURE_USER_VIEWPORT" val="{&quot;height&quot;:7455,&quot;width&quot;:17190}"/>
</p:tagLst>
</file>

<file path=ppt/tags/tag3.xml><?xml version="1.0" encoding="utf-8"?>
<p:tagLst xmlns:p="http://schemas.openxmlformats.org/presentationml/2006/main">
  <p:tag name="KSO_WM_UNIT_TABLE_BEAUTIFY" val="smartTable{68b7513c-bf90-4f68-a491-c61301ccd23f}"/>
  <p:tag name="TABLE_ENDDRAG_ORIGIN_RECT" val="827*512"/>
  <p:tag name="TABLE_ENDDRAG_RECT" val="72*10*827*512"/>
</p:tagLst>
</file>

<file path=ppt/tags/tag4.xml><?xml version="1.0" encoding="utf-8"?>
<p:tagLst xmlns:p="http://schemas.openxmlformats.org/presentationml/2006/main">
  <p:tag name="KSO_WM_UNIT_PLACING_PICTURE_USER_VIEWPORT" val="{&quot;height&quot;:10800,&quot;width&quot;:7418}"/>
</p:tagLst>
</file>

<file path=ppt/tags/tag5.xml><?xml version="1.0" encoding="utf-8"?>
<p:tagLst xmlns:p="http://schemas.openxmlformats.org/presentationml/2006/main">
  <p:tag name="KSO_WM_UNIT_PLACING_PICTURE_USER_VIEWPORT" val="{&quot;height&quot;:10800,&quot;width&quot;:7852}"/>
</p:tagLst>
</file>

<file path=ppt/tags/tag6.xml><?xml version="1.0" encoding="utf-8"?>
<p:tagLst xmlns:p="http://schemas.openxmlformats.org/presentationml/2006/main">
  <p:tag name="KSO_WM_UNIT_TABLE_BEAUTIFY" val="smartTable{1a2d3069-fa52-41c9-973d-46d93dfa9b9c}"/>
  <p:tag name="TABLE_ENDDRAG_ORIGIN_RECT" val="678*307"/>
  <p:tag name="TABLE_ENDDRAG_RECT" val="118*158*678*307"/>
</p:tagLst>
</file>

<file path=ppt/tags/tag7.xml><?xml version="1.0" encoding="utf-8"?>
<p:tagLst xmlns:p="http://schemas.openxmlformats.org/presentationml/2006/main">
  <p:tag name="COMMONDATA" val="eyJoZGlkIjoiYmIwYmVkMjUwNjBjZmY1MTY5NDUyOWE4OTFjMjcxZD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5138</Words>
  <Application>WPS 演示</Application>
  <PresentationFormat>宽屏</PresentationFormat>
  <Paragraphs>658</Paragraphs>
  <Slides>42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42</vt:i4>
      </vt:variant>
    </vt:vector>
  </HeadingPairs>
  <TitlesOfParts>
    <vt:vector size="50" baseType="lpstr">
      <vt:lpstr>Arial</vt:lpstr>
      <vt:lpstr>宋体</vt:lpstr>
      <vt:lpstr>Wingdings</vt:lpstr>
      <vt:lpstr>Cambria Math</vt:lpstr>
      <vt:lpstr>Calibri</vt:lpstr>
      <vt:lpstr>微软雅黑</vt:lpstr>
      <vt:lpstr>Arial Unicode MS</vt:lpstr>
      <vt:lpstr>Office 主题</vt:lpstr>
      <vt:lpstr>PowerPoint 演示文稿</vt:lpstr>
      <vt:lpstr>前言</vt:lpstr>
      <vt:lpstr>魔法阵的结构</vt:lpstr>
      <vt:lpstr>魔法阵的游戏性设计——玩法设计目标</vt:lpstr>
      <vt:lpstr>魔法阵的游戏性设计——符号选取与设定所指</vt:lpstr>
      <vt:lpstr>魔法阵的游戏性设计——符号选取与设定所指</vt:lpstr>
      <vt:lpstr>魔法阵的游戏性设计——符号选取与设定所指</vt:lpstr>
      <vt:lpstr>魔法阵的游戏性设计——具体实现</vt:lpstr>
      <vt:lpstr>魔法阵的游戏性设计——具体实现</vt:lpstr>
      <vt:lpstr>PowerPoint 演示文稿</vt:lpstr>
      <vt:lpstr>魔法阵的游戏性设计——具体实现</vt:lpstr>
      <vt:lpstr>魔法阵的游戏性设计——具体实现</vt:lpstr>
      <vt:lpstr>魔法阵的游戏性设计——具体实现</vt:lpstr>
      <vt:lpstr>魔法阵的游戏性设计——具体实现</vt:lpstr>
      <vt:lpstr>魔法阵的游戏性设计——具体实现</vt:lpstr>
      <vt:lpstr>“绘制魔法阵”的总结与拓展</vt:lpstr>
      <vt:lpstr>“绘制魔法阵”的总结与拓展</vt:lpstr>
      <vt:lpstr>“绘制魔法阵”的总结与拓展</vt:lpstr>
      <vt:lpstr>PowerPoint 演示文稿</vt:lpstr>
      <vt:lpstr>“绘制魔法阵”的总结与拓展</vt:lpstr>
      <vt:lpstr>“绘制魔法阵”的总结与拓展</vt:lpstr>
      <vt:lpstr>PowerPoint 演示文稿</vt:lpstr>
      <vt:lpstr>PowerPoint 演示文稿</vt:lpstr>
      <vt:lpstr>PowerPoint 演示文稿</vt:lpstr>
      <vt:lpstr>PowerPoint 演示文稿</vt:lpstr>
      <vt:lpstr>第二阶段——前言</vt:lpstr>
      <vt:lpstr>第二阶段——之前思路的问题</vt:lpstr>
      <vt:lpstr>第二阶段——相关资料的再收集</vt:lpstr>
      <vt:lpstr>PowerPoint 演示文稿</vt:lpstr>
      <vt:lpstr>第二阶段——相关资料的再收集</vt:lpstr>
      <vt:lpstr>第二阶段——相关资料的再收集</vt:lpstr>
      <vt:lpstr>第二阶段——相关资料的再收集</vt:lpstr>
      <vt:lpstr>PowerPoint 演示文稿</vt:lpstr>
      <vt:lpstr>第二阶段——相关资料的再收集</vt:lpstr>
      <vt:lpstr>第二阶段——相关资料的再收集</vt:lpstr>
      <vt:lpstr>PowerPoint 演示文稿</vt:lpstr>
      <vt:lpstr>第二阶段——相关资料的再收集</vt:lpstr>
      <vt:lpstr>第二阶段——魔法阵的逻辑设计（目标）</vt:lpstr>
      <vt:lpstr>第二阶段——魔法阵的逻辑设计（技能系统）</vt:lpstr>
      <vt:lpstr>第二阶段——魔法阵的逻辑设计（技能系统）</vt:lpstr>
      <vt:lpstr>第二阶段——魔法阵的逻辑设计（技能系统）</vt:lpstr>
      <vt:lpstr>第二阶段——魔法阵的逻辑设计（技能系统） 	 可组件化部分</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徐旭东</cp:lastModifiedBy>
  <cp:revision>100</cp:revision>
  <dcterms:created xsi:type="dcterms:W3CDTF">2022-03-22T16:38:00Z</dcterms:created>
  <dcterms:modified xsi:type="dcterms:W3CDTF">2022-05-09T15:42:04Z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FEAFC8DEB1E840908FADE1DD5F339233</vt:lpwstr>
  </property>
  <property fmtid="{D5CDD505-2E9C-101B-9397-08002B2CF9AE}" pid="3" name="KSOProductBuildVer">
    <vt:lpwstr>2052-11.1.0.11636</vt:lpwstr>
  </property>
</Properties>
</file>